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80"/>
  </p:notesMasterIdLst>
  <p:handoutMasterIdLst>
    <p:handoutMasterId r:id="rId81"/>
  </p:handoutMasterIdLst>
  <p:sldIdLst>
    <p:sldId id="339" r:id="rId2"/>
    <p:sldId id="1445" r:id="rId3"/>
    <p:sldId id="1331" r:id="rId4"/>
    <p:sldId id="1332" r:id="rId5"/>
    <p:sldId id="1349" r:id="rId6"/>
    <p:sldId id="1337" r:id="rId7"/>
    <p:sldId id="1333" r:id="rId8"/>
    <p:sldId id="1279" r:id="rId9"/>
    <p:sldId id="1280" r:id="rId10"/>
    <p:sldId id="1281" r:id="rId11"/>
    <p:sldId id="1319" r:id="rId12"/>
    <p:sldId id="1320" r:id="rId13"/>
    <p:sldId id="1321" r:id="rId14"/>
    <p:sldId id="1322" r:id="rId15"/>
    <p:sldId id="1323" r:id="rId16"/>
    <p:sldId id="1324" r:id="rId17"/>
    <p:sldId id="1326" r:id="rId18"/>
    <p:sldId id="1327" r:id="rId19"/>
    <p:sldId id="1328" r:id="rId20"/>
    <p:sldId id="1329" r:id="rId21"/>
    <p:sldId id="1338" r:id="rId22"/>
    <p:sldId id="1343" r:id="rId23"/>
    <p:sldId id="1450" r:id="rId24"/>
    <p:sldId id="1452" r:id="rId25"/>
    <p:sldId id="1451" r:id="rId26"/>
    <p:sldId id="1350" r:id="rId27"/>
    <p:sldId id="1352" r:id="rId28"/>
    <p:sldId id="1351" r:id="rId29"/>
    <p:sldId id="1447" r:id="rId30"/>
    <p:sldId id="1356" r:id="rId31"/>
    <p:sldId id="1359" r:id="rId32"/>
    <p:sldId id="1361" r:id="rId33"/>
    <p:sldId id="1362" r:id="rId34"/>
    <p:sldId id="1369" r:id="rId35"/>
    <p:sldId id="1371" r:id="rId36"/>
    <p:sldId id="1372" r:id="rId37"/>
    <p:sldId id="1448" r:id="rId38"/>
    <p:sldId id="1374" r:id="rId39"/>
    <p:sldId id="1377" r:id="rId40"/>
    <p:sldId id="1378" r:id="rId41"/>
    <p:sldId id="1379" r:id="rId42"/>
    <p:sldId id="1380" r:id="rId43"/>
    <p:sldId id="1383" r:id="rId44"/>
    <p:sldId id="1384" r:id="rId45"/>
    <p:sldId id="1385" r:id="rId46"/>
    <p:sldId id="1386" r:id="rId47"/>
    <p:sldId id="1387" r:id="rId48"/>
    <p:sldId id="1388" r:id="rId49"/>
    <p:sldId id="1389" r:id="rId50"/>
    <p:sldId id="1446" r:id="rId51"/>
    <p:sldId id="1391" r:id="rId52"/>
    <p:sldId id="1392" r:id="rId53"/>
    <p:sldId id="1393" r:id="rId54"/>
    <p:sldId id="1394" r:id="rId55"/>
    <p:sldId id="1395" r:id="rId56"/>
    <p:sldId id="1397" r:id="rId57"/>
    <p:sldId id="1398" r:id="rId58"/>
    <p:sldId id="1399" r:id="rId59"/>
    <p:sldId id="1405" r:id="rId60"/>
    <p:sldId id="1406" r:id="rId61"/>
    <p:sldId id="1407" r:id="rId62"/>
    <p:sldId id="1408" r:id="rId63"/>
    <p:sldId id="1410" r:id="rId64"/>
    <p:sldId id="1411" r:id="rId65"/>
    <p:sldId id="1449" r:id="rId66"/>
    <p:sldId id="1417" r:id="rId67"/>
    <p:sldId id="1418" r:id="rId68"/>
    <p:sldId id="1419" r:id="rId69"/>
    <p:sldId id="1430" r:id="rId70"/>
    <p:sldId id="1431" r:id="rId71"/>
    <p:sldId id="1432" r:id="rId72"/>
    <p:sldId id="1433" r:id="rId73"/>
    <p:sldId id="1434" r:id="rId74"/>
    <p:sldId id="1439" r:id="rId75"/>
    <p:sldId id="1440" r:id="rId76"/>
    <p:sldId id="1441" r:id="rId77"/>
    <p:sldId id="1442" r:id="rId78"/>
    <p:sldId id="1444" r:id="rId79"/>
  </p:sldIdLst>
  <p:sldSz cx="9144000" cy="6858000" type="screen4x3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63" autoAdjust="0"/>
    <p:restoredTop sz="95939" autoAdjust="0"/>
  </p:normalViewPr>
  <p:slideViewPr>
    <p:cSldViewPr>
      <p:cViewPr varScale="1">
        <p:scale>
          <a:sx n="111" d="100"/>
          <a:sy n="111" d="100"/>
        </p:scale>
        <p:origin x="86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80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6" d="100"/>
          <a:sy n="126" d="100"/>
        </p:scale>
        <p:origin x="-4908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Dropbox\2010\irec\results\Results%20Dec%2020%20%202010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chy\Dropbox\2021\Service\Huawei%20cloud%20summit\Eurekahedge%20AI%20vs%20Traditional%20Hedge%20Fun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Sheet3!$J$83</c:f>
              <c:strCache>
                <c:ptCount val="1"/>
                <c:pt idx="0">
                  <c:v>Expected Returns</c:v>
                </c:pt>
              </c:strCache>
            </c:strRef>
          </c:tx>
          <c:spPr>
            <a:solidFill>
              <a:schemeClr val="tx1"/>
            </a:solidFill>
          </c:spPr>
          <c:cat>
            <c:numRef>
              <c:f>Sheet3!$I$84:$I$106</c:f>
              <c:numCache>
                <c:formatCode>General</c:formatCode>
                <c:ptCount val="23"/>
                <c:pt idx="0">
                  <c:v>1986</c:v>
                </c:pt>
                <c:pt idx="1">
                  <c:v>1987</c:v>
                </c:pt>
                <c:pt idx="2">
                  <c:v>1988</c:v>
                </c:pt>
                <c:pt idx="3">
                  <c:v>1989</c:v>
                </c:pt>
                <c:pt idx="4">
                  <c:v>1990</c:v>
                </c:pt>
                <c:pt idx="5">
                  <c:v>1991</c:v>
                </c:pt>
                <c:pt idx="6">
                  <c:v>1992</c:v>
                </c:pt>
                <c:pt idx="7">
                  <c:v>1993</c:v>
                </c:pt>
                <c:pt idx="8">
                  <c:v>1994</c:v>
                </c:pt>
                <c:pt idx="9">
                  <c:v>1995</c:v>
                </c:pt>
                <c:pt idx="10">
                  <c:v>1996</c:v>
                </c:pt>
                <c:pt idx="11">
                  <c:v>1997</c:v>
                </c:pt>
                <c:pt idx="12">
                  <c:v>1998</c:v>
                </c:pt>
                <c:pt idx="13">
                  <c:v>1999</c:v>
                </c:pt>
                <c:pt idx="14">
                  <c:v>2000</c:v>
                </c:pt>
                <c:pt idx="15">
                  <c:v>2001</c:v>
                </c:pt>
                <c:pt idx="16">
                  <c:v>2002</c:v>
                </c:pt>
                <c:pt idx="17">
                  <c:v>2003</c:v>
                </c:pt>
                <c:pt idx="18">
                  <c:v>2004</c:v>
                </c:pt>
                <c:pt idx="19">
                  <c:v>2005</c:v>
                </c:pt>
                <c:pt idx="20">
                  <c:v>2006</c:v>
                </c:pt>
                <c:pt idx="21">
                  <c:v>2007</c:v>
                </c:pt>
                <c:pt idx="22">
                  <c:v>2008</c:v>
                </c:pt>
              </c:numCache>
            </c:numRef>
          </c:cat>
          <c:val>
            <c:numRef>
              <c:f>Sheet3!$J$84:$J$106</c:f>
              <c:numCache>
                <c:formatCode>General</c:formatCode>
                <c:ptCount val="23"/>
                <c:pt idx="0">
                  <c:v>4.9247902601057547E-2</c:v>
                </c:pt>
                <c:pt idx="1">
                  <c:v>5.2005352776445093E-2</c:v>
                </c:pt>
                <c:pt idx="2">
                  <c:v>0.11554781783283882</c:v>
                </c:pt>
                <c:pt idx="3">
                  <c:v>1.5296922933774413E-2</c:v>
                </c:pt>
                <c:pt idx="4">
                  <c:v>5.4333879196999564E-2</c:v>
                </c:pt>
                <c:pt idx="5">
                  <c:v>0.13463136258850392</c:v>
                </c:pt>
                <c:pt idx="6">
                  <c:v>0.13813207165311508</c:v>
                </c:pt>
                <c:pt idx="7">
                  <c:v>4.7503147103440224E-2</c:v>
                </c:pt>
                <c:pt idx="8">
                  <c:v>5.2920879278398315E-2</c:v>
                </c:pt>
                <c:pt idx="9">
                  <c:v>4.8311146859078766E-2</c:v>
                </c:pt>
                <c:pt idx="10">
                  <c:v>0.15773543148590413</c:v>
                </c:pt>
                <c:pt idx="11">
                  <c:v>5.5970889314928954E-2</c:v>
                </c:pt>
                <c:pt idx="12">
                  <c:v>7.0610770074761419E-3</c:v>
                </c:pt>
                <c:pt idx="13">
                  <c:v>1.4754333968178661E-4</c:v>
                </c:pt>
                <c:pt idx="14">
                  <c:v>0.23031334207186213</c:v>
                </c:pt>
                <c:pt idx="15">
                  <c:v>0.19627198845453606</c:v>
                </c:pt>
                <c:pt idx="16">
                  <c:v>0.11539811648572165</c:v>
                </c:pt>
                <c:pt idx="17">
                  <c:v>0.1104985024097235</c:v>
                </c:pt>
                <c:pt idx="18">
                  <c:v>9.9061115530201652E-2</c:v>
                </c:pt>
                <c:pt idx="19">
                  <c:v>1.3813967928144334E-2</c:v>
                </c:pt>
                <c:pt idx="20">
                  <c:v>8.133789253380054E-2</c:v>
                </c:pt>
                <c:pt idx="21">
                  <c:v>2.8501491804318047E-2</c:v>
                </c:pt>
                <c:pt idx="22">
                  <c:v>1.1110639108102137E-2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47-4B83-937F-978B3E8BC6EF}"/>
            </c:ext>
          </c:extLst>
        </c:ser>
        <c:ser>
          <c:idx val="1"/>
          <c:order val="1"/>
          <c:tx>
            <c:strRef>
              <c:f>Sheet3!$K$83</c:f>
              <c:strCache>
                <c:ptCount val="1"/>
                <c:pt idx="0">
                  <c:v>Fundamental News</c:v>
                </c:pt>
              </c:strCache>
            </c:strRef>
          </c:tx>
          <c:spPr>
            <a:solidFill>
              <a:srgbClr val="FFFF00"/>
            </a:solidFill>
          </c:spPr>
          <c:cat>
            <c:numRef>
              <c:f>Sheet3!$I$84:$I$106</c:f>
              <c:numCache>
                <c:formatCode>General</c:formatCode>
                <c:ptCount val="23"/>
                <c:pt idx="0">
                  <c:v>1986</c:v>
                </c:pt>
                <c:pt idx="1">
                  <c:v>1987</c:v>
                </c:pt>
                <c:pt idx="2">
                  <c:v>1988</c:v>
                </c:pt>
                <c:pt idx="3">
                  <c:v>1989</c:v>
                </c:pt>
                <c:pt idx="4">
                  <c:v>1990</c:v>
                </c:pt>
                <c:pt idx="5">
                  <c:v>1991</c:v>
                </c:pt>
                <c:pt idx="6">
                  <c:v>1992</c:v>
                </c:pt>
                <c:pt idx="7">
                  <c:v>1993</c:v>
                </c:pt>
                <c:pt idx="8">
                  <c:v>1994</c:v>
                </c:pt>
                <c:pt idx="9">
                  <c:v>1995</c:v>
                </c:pt>
                <c:pt idx="10">
                  <c:v>1996</c:v>
                </c:pt>
                <c:pt idx="11">
                  <c:v>1997</c:v>
                </c:pt>
                <c:pt idx="12">
                  <c:v>1998</c:v>
                </c:pt>
                <c:pt idx="13">
                  <c:v>1999</c:v>
                </c:pt>
                <c:pt idx="14">
                  <c:v>2000</c:v>
                </c:pt>
                <c:pt idx="15">
                  <c:v>2001</c:v>
                </c:pt>
                <c:pt idx="16">
                  <c:v>2002</c:v>
                </c:pt>
                <c:pt idx="17">
                  <c:v>2003</c:v>
                </c:pt>
                <c:pt idx="18">
                  <c:v>2004</c:v>
                </c:pt>
                <c:pt idx="19">
                  <c:v>2005</c:v>
                </c:pt>
                <c:pt idx="20">
                  <c:v>2006</c:v>
                </c:pt>
                <c:pt idx="21">
                  <c:v>2007</c:v>
                </c:pt>
                <c:pt idx="22">
                  <c:v>2008</c:v>
                </c:pt>
              </c:numCache>
            </c:numRef>
          </c:cat>
          <c:val>
            <c:numRef>
              <c:f>Sheet3!$K$84:$K$106</c:f>
              <c:numCache>
                <c:formatCode>General</c:formatCode>
                <c:ptCount val="23"/>
                <c:pt idx="0">
                  <c:v>0.38750788260030594</c:v>
                </c:pt>
                <c:pt idx="1">
                  <c:v>0.29212817036930616</c:v>
                </c:pt>
                <c:pt idx="2">
                  <c:v>0.25505949741026535</c:v>
                </c:pt>
                <c:pt idx="3">
                  <c:v>0.43581568373941226</c:v>
                </c:pt>
                <c:pt idx="4">
                  <c:v>0.43594442691812735</c:v>
                </c:pt>
                <c:pt idx="5">
                  <c:v>0.43784604259364152</c:v>
                </c:pt>
                <c:pt idx="6">
                  <c:v>0.46474970450157455</c:v>
                </c:pt>
                <c:pt idx="7">
                  <c:v>0.38634874061646512</c:v>
                </c:pt>
                <c:pt idx="8">
                  <c:v>0.39905032692554271</c:v>
                </c:pt>
                <c:pt idx="9">
                  <c:v>0.40670207153101484</c:v>
                </c:pt>
                <c:pt idx="10">
                  <c:v>0.35018882591573136</c:v>
                </c:pt>
                <c:pt idx="11">
                  <c:v>0.37042094763322875</c:v>
                </c:pt>
                <c:pt idx="12">
                  <c:v>0.30512257227044343</c:v>
                </c:pt>
                <c:pt idx="13">
                  <c:v>0.21277759822562092</c:v>
                </c:pt>
                <c:pt idx="14">
                  <c:v>0.17696322654608576</c:v>
                </c:pt>
                <c:pt idx="15">
                  <c:v>0.24951342195165316</c:v>
                </c:pt>
                <c:pt idx="16">
                  <c:v>0.3032690440690618</c:v>
                </c:pt>
                <c:pt idx="17">
                  <c:v>0.39600975754834433</c:v>
                </c:pt>
                <c:pt idx="18">
                  <c:v>0.40436709582236546</c:v>
                </c:pt>
                <c:pt idx="19">
                  <c:v>0.45216465746034484</c:v>
                </c:pt>
                <c:pt idx="20">
                  <c:v>0.37365026671095547</c:v>
                </c:pt>
                <c:pt idx="21">
                  <c:v>0.43017688326345216</c:v>
                </c:pt>
                <c:pt idx="22">
                  <c:v>0.34986328990398852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47-4B83-937F-978B3E8BC6EF}"/>
            </c:ext>
          </c:extLst>
        </c:ser>
        <c:ser>
          <c:idx val="2"/>
          <c:order val="2"/>
          <c:tx>
            <c:strRef>
              <c:f>Sheet3!$L$83</c:f>
              <c:strCache>
                <c:ptCount val="1"/>
                <c:pt idx="0">
                  <c:v>Unexplained</c:v>
                </c:pt>
              </c:strCache>
            </c:strRef>
          </c:tx>
          <c:spPr>
            <a:solidFill>
              <a:srgbClr val="00B0F0"/>
            </a:solidFill>
          </c:spPr>
          <c:cat>
            <c:numRef>
              <c:f>Sheet3!$I$84:$I$106</c:f>
              <c:numCache>
                <c:formatCode>General</c:formatCode>
                <c:ptCount val="23"/>
                <c:pt idx="0">
                  <c:v>1986</c:v>
                </c:pt>
                <c:pt idx="1">
                  <c:v>1987</c:v>
                </c:pt>
                <c:pt idx="2">
                  <c:v>1988</c:v>
                </c:pt>
                <c:pt idx="3">
                  <c:v>1989</c:v>
                </c:pt>
                <c:pt idx="4">
                  <c:v>1990</c:v>
                </c:pt>
                <c:pt idx="5">
                  <c:v>1991</c:v>
                </c:pt>
                <c:pt idx="6">
                  <c:v>1992</c:v>
                </c:pt>
                <c:pt idx="7">
                  <c:v>1993</c:v>
                </c:pt>
                <c:pt idx="8">
                  <c:v>1994</c:v>
                </c:pt>
                <c:pt idx="9">
                  <c:v>1995</c:v>
                </c:pt>
                <c:pt idx="10">
                  <c:v>1996</c:v>
                </c:pt>
                <c:pt idx="11">
                  <c:v>1997</c:v>
                </c:pt>
                <c:pt idx="12">
                  <c:v>1998</c:v>
                </c:pt>
                <c:pt idx="13">
                  <c:v>1999</c:v>
                </c:pt>
                <c:pt idx="14">
                  <c:v>2000</c:v>
                </c:pt>
                <c:pt idx="15">
                  <c:v>2001</c:v>
                </c:pt>
                <c:pt idx="16">
                  <c:v>2002</c:v>
                </c:pt>
                <c:pt idx="17">
                  <c:v>2003</c:v>
                </c:pt>
                <c:pt idx="18">
                  <c:v>2004</c:v>
                </c:pt>
                <c:pt idx="19">
                  <c:v>2005</c:v>
                </c:pt>
                <c:pt idx="20">
                  <c:v>2006</c:v>
                </c:pt>
                <c:pt idx="21">
                  <c:v>2007</c:v>
                </c:pt>
                <c:pt idx="22">
                  <c:v>2008</c:v>
                </c:pt>
              </c:numCache>
            </c:numRef>
          </c:cat>
          <c:val>
            <c:numRef>
              <c:f>Sheet3!$L$84:$L$106</c:f>
              <c:numCache>
                <c:formatCode>General</c:formatCode>
                <c:ptCount val="23"/>
                <c:pt idx="0">
                  <c:v>0.56324421479863673</c:v>
                </c:pt>
                <c:pt idx="1">
                  <c:v>0.65586647685424881</c:v>
                </c:pt>
                <c:pt idx="2">
                  <c:v>0.62939268475689603</c:v>
                </c:pt>
                <c:pt idx="3">
                  <c:v>0.54888739332681369</c:v>
                </c:pt>
                <c:pt idx="4">
                  <c:v>0.50972169388487343</c:v>
                </c:pt>
                <c:pt idx="5">
                  <c:v>0.42752259481785493</c:v>
                </c:pt>
                <c:pt idx="6">
                  <c:v>0.39711822384531031</c:v>
                </c:pt>
                <c:pt idx="7">
                  <c:v>0.56614811228009498</c:v>
                </c:pt>
                <c:pt idx="8">
                  <c:v>0.54802879379605918</c:v>
                </c:pt>
                <c:pt idx="9">
                  <c:v>0.54498678160990621</c:v>
                </c:pt>
                <c:pt idx="10">
                  <c:v>0.4920757425983649</c:v>
                </c:pt>
                <c:pt idx="11">
                  <c:v>0.5736081630518427</c:v>
                </c:pt>
                <c:pt idx="12">
                  <c:v>0.68781635072208058</c:v>
                </c:pt>
                <c:pt idx="13">
                  <c:v>0.78707485843469771</c:v>
                </c:pt>
                <c:pt idx="14">
                  <c:v>0.5927234313820523</c:v>
                </c:pt>
                <c:pt idx="15">
                  <c:v>0.55421458959381087</c:v>
                </c:pt>
                <c:pt idx="16">
                  <c:v>0.5813328394452163</c:v>
                </c:pt>
                <c:pt idx="17">
                  <c:v>0.49349174004193225</c:v>
                </c:pt>
                <c:pt idx="18">
                  <c:v>0.49657178864743318</c:v>
                </c:pt>
                <c:pt idx="19">
                  <c:v>0.53402137461151111</c:v>
                </c:pt>
                <c:pt idx="20">
                  <c:v>0.54501184075524389</c:v>
                </c:pt>
                <c:pt idx="21">
                  <c:v>0.54132162493222979</c:v>
                </c:pt>
                <c:pt idx="22">
                  <c:v>0.63902607098790953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547-4B83-937F-978B3E8BC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4736176"/>
        <c:axId val="424736568"/>
      </c:areaChart>
      <c:catAx>
        <c:axId val="4247361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Year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 rot="-5400000" vert="horz"/>
          <a:lstStyle/>
          <a:p>
            <a:pPr>
              <a:defRPr/>
            </a:pPr>
            <a:endParaRPr lang="zh-CN"/>
          </a:p>
        </c:txPr>
        <c:crossAx val="424736568"/>
        <c:crosses val="autoZero"/>
        <c:auto val="1"/>
        <c:lblAlgn val="ctr"/>
        <c:lblOffset val="100"/>
        <c:noMultiLvlLbl val="0"/>
      </c:catAx>
      <c:valAx>
        <c:axId val="424736568"/>
        <c:scaling>
          <c:orientation val="minMax"/>
          <c:max val="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Percentage of variance</a:t>
                </a:r>
              </a:p>
            </c:rich>
          </c:tx>
          <c:layout/>
          <c:overlay val="0"/>
        </c:title>
        <c:numFmt formatCode="0%" sourceLinked="0"/>
        <c:majorTickMark val="out"/>
        <c:minorTickMark val="none"/>
        <c:tickLblPos val="nextTo"/>
        <c:crossAx val="424736176"/>
        <c:crosses val="autoZero"/>
        <c:crossBetween val="midCat"/>
      </c:valAx>
    </c:plotArea>
    <c:legend>
      <c:legendPos val="b"/>
      <c:layout/>
      <c:overlay val="0"/>
    </c:legend>
    <c:plotVisOnly val="1"/>
    <c:dispBlanksAs val="zero"/>
    <c:showDLblsOverMax val="0"/>
  </c:chart>
  <c:txPr>
    <a:bodyPr/>
    <a:lstStyle/>
    <a:p>
      <a:pPr>
        <a:defRPr>
          <a:latin typeface="Times New Roman" pitchFamily="18" charset="0"/>
          <a:cs typeface="Times New Roman" pitchFamily="18" charset="0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Sheet2!$D$4</c:f>
              <c:strCache>
                <c:ptCount val="1"/>
                <c:pt idx="0">
                  <c:v>Eurekahedge Hedge Fund Index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Sheet2!$A$5:$A$145</c:f>
              <c:strCache>
                <c:ptCount val="141"/>
                <c:pt idx="0">
                  <c:v>Dec 2009</c:v>
                </c:pt>
                <c:pt idx="1">
                  <c:v>Jan 2010</c:v>
                </c:pt>
                <c:pt idx="2">
                  <c:v>Feb 2010</c:v>
                </c:pt>
                <c:pt idx="3">
                  <c:v>Mar 2010</c:v>
                </c:pt>
                <c:pt idx="4">
                  <c:v>Apr 2010</c:v>
                </c:pt>
                <c:pt idx="5">
                  <c:v>May 2010</c:v>
                </c:pt>
                <c:pt idx="6">
                  <c:v>Jun 2010</c:v>
                </c:pt>
                <c:pt idx="7">
                  <c:v>Jul 2010</c:v>
                </c:pt>
                <c:pt idx="8">
                  <c:v>Aug 2010</c:v>
                </c:pt>
                <c:pt idx="9">
                  <c:v>Sep 2010</c:v>
                </c:pt>
                <c:pt idx="10">
                  <c:v>Oct 2010</c:v>
                </c:pt>
                <c:pt idx="11">
                  <c:v>Nov 2010</c:v>
                </c:pt>
                <c:pt idx="12">
                  <c:v>Dec 2010</c:v>
                </c:pt>
                <c:pt idx="13">
                  <c:v>Jan 2011</c:v>
                </c:pt>
                <c:pt idx="14">
                  <c:v>Feb 2011</c:v>
                </c:pt>
                <c:pt idx="15">
                  <c:v>Mar 2011</c:v>
                </c:pt>
                <c:pt idx="16">
                  <c:v>Apr 2011</c:v>
                </c:pt>
                <c:pt idx="17">
                  <c:v>May 2011</c:v>
                </c:pt>
                <c:pt idx="18">
                  <c:v>Jun 2011</c:v>
                </c:pt>
                <c:pt idx="19">
                  <c:v>Jul 2011</c:v>
                </c:pt>
                <c:pt idx="20">
                  <c:v>Aug 2011</c:v>
                </c:pt>
                <c:pt idx="21">
                  <c:v>Sep 2011</c:v>
                </c:pt>
                <c:pt idx="22">
                  <c:v>Oct 2011</c:v>
                </c:pt>
                <c:pt idx="23">
                  <c:v>Nov 2011</c:v>
                </c:pt>
                <c:pt idx="24">
                  <c:v>Dec 2011</c:v>
                </c:pt>
                <c:pt idx="25">
                  <c:v>Jan 2012</c:v>
                </c:pt>
                <c:pt idx="26">
                  <c:v>Feb 2012</c:v>
                </c:pt>
                <c:pt idx="27">
                  <c:v>Mar 2012</c:v>
                </c:pt>
                <c:pt idx="28">
                  <c:v>Apr 2012</c:v>
                </c:pt>
                <c:pt idx="29">
                  <c:v>May 2012</c:v>
                </c:pt>
                <c:pt idx="30">
                  <c:v>Jun 2012</c:v>
                </c:pt>
                <c:pt idx="31">
                  <c:v>Jul 2012</c:v>
                </c:pt>
                <c:pt idx="32">
                  <c:v>Aug 2012</c:v>
                </c:pt>
                <c:pt idx="33">
                  <c:v>Sep 2012</c:v>
                </c:pt>
                <c:pt idx="34">
                  <c:v>Oct 2012</c:v>
                </c:pt>
                <c:pt idx="35">
                  <c:v>Nov 2012</c:v>
                </c:pt>
                <c:pt idx="36">
                  <c:v>Dec 2012</c:v>
                </c:pt>
                <c:pt idx="37">
                  <c:v>Jan 2013</c:v>
                </c:pt>
                <c:pt idx="38">
                  <c:v>Feb 2013</c:v>
                </c:pt>
                <c:pt idx="39">
                  <c:v>Mar 2013</c:v>
                </c:pt>
                <c:pt idx="40">
                  <c:v>Apr 2013</c:v>
                </c:pt>
                <c:pt idx="41">
                  <c:v>May 2013</c:v>
                </c:pt>
                <c:pt idx="42">
                  <c:v>Jun 2013</c:v>
                </c:pt>
                <c:pt idx="43">
                  <c:v>Jul 2013</c:v>
                </c:pt>
                <c:pt idx="44">
                  <c:v>Aug 2013</c:v>
                </c:pt>
                <c:pt idx="45">
                  <c:v>Sep 2013</c:v>
                </c:pt>
                <c:pt idx="46">
                  <c:v>Oct 2013</c:v>
                </c:pt>
                <c:pt idx="47">
                  <c:v>Nov 2013</c:v>
                </c:pt>
                <c:pt idx="48">
                  <c:v>Dec 2013</c:v>
                </c:pt>
                <c:pt idx="49">
                  <c:v>Jan 2014</c:v>
                </c:pt>
                <c:pt idx="50">
                  <c:v>Feb 2014</c:v>
                </c:pt>
                <c:pt idx="51">
                  <c:v>Mar 2014</c:v>
                </c:pt>
                <c:pt idx="52">
                  <c:v>Apr 2014</c:v>
                </c:pt>
                <c:pt idx="53">
                  <c:v>May 2014</c:v>
                </c:pt>
                <c:pt idx="54">
                  <c:v>Jun 2014</c:v>
                </c:pt>
                <c:pt idx="55">
                  <c:v>Jul 2014</c:v>
                </c:pt>
                <c:pt idx="56">
                  <c:v>Aug 2014</c:v>
                </c:pt>
                <c:pt idx="57">
                  <c:v>Sep 2014</c:v>
                </c:pt>
                <c:pt idx="58">
                  <c:v>Oct 2014</c:v>
                </c:pt>
                <c:pt idx="59">
                  <c:v>Nov 2014</c:v>
                </c:pt>
                <c:pt idx="60">
                  <c:v>Dec 2014</c:v>
                </c:pt>
                <c:pt idx="61">
                  <c:v>Jan 2015</c:v>
                </c:pt>
                <c:pt idx="62">
                  <c:v>Feb 2015</c:v>
                </c:pt>
                <c:pt idx="63">
                  <c:v>Mar 2015</c:v>
                </c:pt>
                <c:pt idx="64">
                  <c:v>Apr 2015</c:v>
                </c:pt>
                <c:pt idx="65">
                  <c:v>May 2015</c:v>
                </c:pt>
                <c:pt idx="66">
                  <c:v>Jun 2015</c:v>
                </c:pt>
                <c:pt idx="67">
                  <c:v>Jul 2015</c:v>
                </c:pt>
                <c:pt idx="68">
                  <c:v>Aug 2015</c:v>
                </c:pt>
                <c:pt idx="69">
                  <c:v>Sep 2015</c:v>
                </c:pt>
                <c:pt idx="70">
                  <c:v>Oct 2015</c:v>
                </c:pt>
                <c:pt idx="71">
                  <c:v>Nov 2015</c:v>
                </c:pt>
                <c:pt idx="72">
                  <c:v>Dec 2015</c:v>
                </c:pt>
                <c:pt idx="73">
                  <c:v>Jan 2016</c:v>
                </c:pt>
                <c:pt idx="74">
                  <c:v>Feb 2016</c:v>
                </c:pt>
                <c:pt idx="75">
                  <c:v>Mar 2016</c:v>
                </c:pt>
                <c:pt idx="76">
                  <c:v>Apr 2016</c:v>
                </c:pt>
                <c:pt idx="77">
                  <c:v>May 2016</c:v>
                </c:pt>
                <c:pt idx="78">
                  <c:v>Jun 2016</c:v>
                </c:pt>
                <c:pt idx="79">
                  <c:v>Jul 2016</c:v>
                </c:pt>
                <c:pt idx="80">
                  <c:v>Aug 2016</c:v>
                </c:pt>
                <c:pt idx="81">
                  <c:v>Sep 2016</c:v>
                </c:pt>
                <c:pt idx="82">
                  <c:v>Oct 2016</c:v>
                </c:pt>
                <c:pt idx="83">
                  <c:v>Nov 2016</c:v>
                </c:pt>
                <c:pt idx="84">
                  <c:v>Dec 2016</c:v>
                </c:pt>
                <c:pt idx="85">
                  <c:v>Jan 2017</c:v>
                </c:pt>
                <c:pt idx="86">
                  <c:v>Feb 2017</c:v>
                </c:pt>
                <c:pt idx="87">
                  <c:v>Mar 2017</c:v>
                </c:pt>
                <c:pt idx="88">
                  <c:v>Apr 2017</c:v>
                </c:pt>
                <c:pt idx="89">
                  <c:v>May 2017</c:v>
                </c:pt>
                <c:pt idx="90">
                  <c:v>Jun 2017</c:v>
                </c:pt>
                <c:pt idx="91">
                  <c:v>Jul 2017</c:v>
                </c:pt>
                <c:pt idx="92">
                  <c:v>Aug 2017</c:v>
                </c:pt>
                <c:pt idx="93">
                  <c:v>Sep 2017</c:v>
                </c:pt>
                <c:pt idx="94">
                  <c:v>Oct 2017</c:v>
                </c:pt>
                <c:pt idx="95">
                  <c:v>Nov 2017</c:v>
                </c:pt>
                <c:pt idx="96">
                  <c:v>Dec 2017</c:v>
                </c:pt>
                <c:pt idx="97">
                  <c:v>Jan 2018</c:v>
                </c:pt>
                <c:pt idx="98">
                  <c:v>Feb 2018</c:v>
                </c:pt>
                <c:pt idx="99">
                  <c:v>Mar 2018</c:v>
                </c:pt>
                <c:pt idx="100">
                  <c:v>Apr 2018</c:v>
                </c:pt>
                <c:pt idx="101">
                  <c:v>May 2018</c:v>
                </c:pt>
                <c:pt idx="102">
                  <c:v>Jun 2018</c:v>
                </c:pt>
                <c:pt idx="103">
                  <c:v>Jul 2018</c:v>
                </c:pt>
                <c:pt idx="104">
                  <c:v>Aug 2018</c:v>
                </c:pt>
                <c:pt idx="105">
                  <c:v>Sep 2018</c:v>
                </c:pt>
                <c:pt idx="106">
                  <c:v>Oct 2018</c:v>
                </c:pt>
                <c:pt idx="107">
                  <c:v>Nov 2018</c:v>
                </c:pt>
                <c:pt idx="108">
                  <c:v>Dec 2018</c:v>
                </c:pt>
                <c:pt idx="109">
                  <c:v>Jan 2019</c:v>
                </c:pt>
                <c:pt idx="110">
                  <c:v>Feb 2019</c:v>
                </c:pt>
                <c:pt idx="111">
                  <c:v>Mar 2019</c:v>
                </c:pt>
                <c:pt idx="112">
                  <c:v>Apr 2019</c:v>
                </c:pt>
                <c:pt idx="113">
                  <c:v>May 2019</c:v>
                </c:pt>
                <c:pt idx="114">
                  <c:v>Jun 2019</c:v>
                </c:pt>
                <c:pt idx="115">
                  <c:v>Jul 2019</c:v>
                </c:pt>
                <c:pt idx="116">
                  <c:v>Aug 2019</c:v>
                </c:pt>
                <c:pt idx="117">
                  <c:v>Sep 2019</c:v>
                </c:pt>
                <c:pt idx="118">
                  <c:v>Oct 2019</c:v>
                </c:pt>
                <c:pt idx="119">
                  <c:v>Nov 2019</c:v>
                </c:pt>
                <c:pt idx="120">
                  <c:v>Dec 2019</c:v>
                </c:pt>
                <c:pt idx="121">
                  <c:v>Jan 2020</c:v>
                </c:pt>
                <c:pt idx="122">
                  <c:v>Feb 2020</c:v>
                </c:pt>
                <c:pt idx="123">
                  <c:v>Mar 2020</c:v>
                </c:pt>
                <c:pt idx="124">
                  <c:v>Apr 2020</c:v>
                </c:pt>
                <c:pt idx="125">
                  <c:v>May 2020</c:v>
                </c:pt>
                <c:pt idx="126">
                  <c:v>Jun 2020</c:v>
                </c:pt>
                <c:pt idx="127">
                  <c:v>Jul 2020</c:v>
                </c:pt>
                <c:pt idx="128">
                  <c:v>Aug 2020</c:v>
                </c:pt>
                <c:pt idx="129">
                  <c:v>Sep 2020</c:v>
                </c:pt>
                <c:pt idx="130">
                  <c:v>Oct 2020</c:v>
                </c:pt>
                <c:pt idx="131">
                  <c:v>Nov 2020</c:v>
                </c:pt>
                <c:pt idx="132">
                  <c:v>Dec 2020</c:v>
                </c:pt>
                <c:pt idx="133">
                  <c:v>Jan 2021</c:v>
                </c:pt>
                <c:pt idx="134">
                  <c:v>Feb 2021</c:v>
                </c:pt>
                <c:pt idx="135">
                  <c:v>Mar 2021</c:v>
                </c:pt>
                <c:pt idx="136">
                  <c:v>Apr 2021</c:v>
                </c:pt>
                <c:pt idx="137">
                  <c:v>May 2021</c:v>
                </c:pt>
                <c:pt idx="138">
                  <c:v>Jun 2021</c:v>
                </c:pt>
                <c:pt idx="139">
                  <c:v>Jul 2021</c:v>
                </c:pt>
                <c:pt idx="140">
                  <c:v>Aug 2021</c:v>
                </c:pt>
              </c:strCache>
            </c:strRef>
          </c:cat>
          <c:val>
            <c:numRef>
              <c:f>Sheet2!$D$5:$D$145</c:f>
              <c:numCache>
                <c:formatCode>0</c:formatCode>
                <c:ptCount val="141"/>
                <c:pt idx="0">
                  <c:v>100</c:v>
                </c:pt>
                <c:pt idx="1">
                  <c:v>99.532158339056409</c:v>
                </c:pt>
                <c:pt idx="2">
                  <c:v>100.28174819934502</c:v>
                </c:pt>
                <c:pt idx="3">
                  <c:v>102.59462488395343</c:v>
                </c:pt>
                <c:pt idx="4">
                  <c:v>103.81430933391277</c:v>
                </c:pt>
                <c:pt idx="5">
                  <c:v>101.38529167660748</c:v>
                </c:pt>
                <c:pt idx="6">
                  <c:v>100.98936069363529</c:v>
                </c:pt>
                <c:pt idx="7">
                  <c:v>102.53095345742986</c:v>
                </c:pt>
                <c:pt idx="8">
                  <c:v>102.9848783558261</c:v>
                </c:pt>
                <c:pt idx="9">
                  <c:v>106.21426790377106</c:v>
                </c:pt>
                <c:pt idx="10">
                  <c:v>108.51171115225962</c:v>
                </c:pt>
                <c:pt idx="11">
                  <c:v>108.81884404516893</c:v>
                </c:pt>
                <c:pt idx="12">
                  <c:v>111.79064713407152</c:v>
                </c:pt>
                <c:pt idx="13">
                  <c:v>112.20574283760652</c:v>
                </c:pt>
                <c:pt idx="14">
                  <c:v>113.46655623517449</c:v>
                </c:pt>
                <c:pt idx="15">
                  <c:v>113.80934689235771</c:v>
                </c:pt>
                <c:pt idx="16">
                  <c:v>115.51112229535916</c:v>
                </c:pt>
                <c:pt idx="17">
                  <c:v>114.57128024315779</c:v>
                </c:pt>
                <c:pt idx="18">
                  <c:v>113.37028352165575</c:v>
                </c:pt>
                <c:pt idx="19">
                  <c:v>113.89955980908528</c:v>
                </c:pt>
                <c:pt idx="20">
                  <c:v>111.38551314896243</c:v>
                </c:pt>
                <c:pt idx="21">
                  <c:v>108.51927954956278</c:v>
                </c:pt>
                <c:pt idx="22">
                  <c:v>110.77287197471396</c:v>
                </c:pt>
                <c:pt idx="23">
                  <c:v>109.84792667668582</c:v>
                </c:pt>
                <c:pt idx="24">
                  <c:v>109.89554508151546</c:v>
                </c:pt>
                <c:pt idx="25">
                  <c:v>112.44884343398223</c:v>
                </c:pt>
                <c:pt idx="26">
                  <c:v>114.66866929596927</c:v>
                </c:pt>
                <c:pt idx="27">
                  <c:v>114.6298614500177</c:v>
                </c:pt>
                <c:pt idx="28">
                  <c:v>114.35342325938167</c:v>
                </c:pt>
                <c:pt idx="29">
                  <c:v>112.48904384812369</c:v>
                </c:pt>
                <c:pt idx="30">
                  <c:v>112.81549114893797</c:v>
                </c:pt>
                <c:pt idx="31">
                  <c:v>114.1079227463742</c:v>
                </c:pt>
                <c:pt idx="32">
                  <c:v>114.99387456440364</c:v>
                </c:pt>
                <c:pt idx="33">
                  <c:v>116.15838236703972</c:v>
                </c:pt>
                <c:pt idx="34">
                  <c:v>115.97385780628859</c:v>
                </c:pt>
                <c:pt idx="35">
                  <c:v>116.58881615647412</c:v>
                </c:pt>
                <c:pt idx="36">
                  <c:v>118.15027926124549</c:v>
                </c:pt>
                <c:pt idx="37">
                  <c:v>120.70168937622761</c:v>
                </c:pt>
                <c:pt idx="38">
                  <c:v>120.95848560778441</c:v>
                </c:pt>
                <c:pt idx="39">
                  <c:v>121.93705858022138</c:v>
                </c:pt>
                <c:pt idx="40">
                  <c:v>122.8605616424215</c:v>
                </c:pt>
                <c:pt idx="41">
                  <c:v>123.48096224259851</c:v>
                </c:pt>
                <c:pt idx="42">
                  <c:v>121.90623735648755</c:v>
                </c:pt>
                <c:pt idx="43">
                  <c:v>123.43871963302162</c:v>
                </c:pt>
                <c:pt idx="44">
                  <c:v>123.03968912206595</c:v>
                </c:pt>
                <c:pt idx="45">
                  <c:v>124.68648594857576</c:v>
                </c:pt>
                <c:pt idx="46">
                  <c:v>126.64555964696669</c:v>
                </c:pt>
                <c:pt idx="47">
                  <c:v>127.7187493677478</c:v>
                </c:pt>
                <c:pt idx="48">
                  <c:v>129.07396818241511</c:v>
                </c:pt>
                <c:pt idx="49">
                  <c:v>128.72059961824976</c:v>
                </c:pt>
                <c:pt idx="50">
                  <c:v>130.97887795300934</c:v>
                </c:pt>
                <c:pt idx="51">
                  <c:v>130.72548902545941</c:v>
                </c:pt>
                <c:pt idx="52">
                  <c:v>130.68326493034519</c:v>
                </c:pt>
                <c:pt idx="53">
                  <c:v>132.03171123776815</c:v>
                </c:pt>
                <c:pt idx="54">
                  <c:v>133.48049402032188</c:v>
                </c:pt>
                <c:pt idx="55">
                  <c:v>133.3433535188091</c:v>
                </c:pt>
                <c:pt idx="56">
                  <c:v>134.88947156096583</c:v>
                </c:pt>
                <c:pt idx="57">
                  <c:v>134.62740533866929</c:v>
                </c:pt>
                <c:pt idx="58">
                  <c:v>134.2957060556985</c:v>
                </c:pt>
                <c:pt idx="59">
                  <c:v>135.65675396068707</c:v>
                </c:pt>
                <c:pt idx="60">
                  <c:v>135.74626755978323</c:v>
                </c:pt>
                <c:pt idx="61">
                  <c:v>136.82822821331581</c:v>
                </c:pt>
                <c:pt idx="62">
                  <c:v>139.06111276472166</c:v>
                </c:pt>
                <c:pt idx="63">
                  <c:v>140.0628189243296</c:v>
                </c:pt>
                <c:pt idx="64">
                  <c:v>141.45516502751153</c:v>
                </c:pt>
                <c:pt idx="65">
                  <c:v>142.61113170728291</c:v>
                </c:pt>
                <c:pt idx="66">
                  <c:v>140.96728764435696</c:v>
                </c:pt>
                <c:pt idx="67">
                  <c:v>140.95266406839716</c:v>
                </c:pt>
                <c:pt idx="68">
                  <c:v>138.32879904866772</c:v>
                </c:pt>
                <c:pt idx="69">
                  <c:v>137.29829595052047</c:v>
                </c:pt>
                <c:pt idx="70">
                  <c:v>139.23967252121614</c:v>
                </c:pt>
                <c:pt idx="71">
                  <c:v>139.91666826086006</c:v>
                </c:pt>
                <c:pt idx="72">
                  <c:v>138.92913418489309</c:v>
                </c:pt>
                <c:pt idx="73">
                  <c:v>136.52269639793437</c:v>
                </c:pt>
                <c:pt idx="74">
                  <c:v>136.6552292023529</c:v>
                </c:pt>
                <c:pt idx="75">
                  <c:v>138.70446377591506</c:v>
                </c:pt>
                <c:pt idx="76">
                  <c:v>139.89836365982063</c:v>
                </c:pt>
                <c:pt idx="77">
                  <c:v>140.50112280712884</c:v>
                </c:pt>
                <c:pt idx="78">
                  <c:v>140.92684417837768</c:v>
                </c:pt>
                <c:pt idx="79">
                  <c:v>143.26737402168467</c:v>
                </c:pt>
                <c:pt idx="80">
                  <c:v>143.77811656668223</c:v>
                </c:pt>
                <c:pt idx="81">
                  <c:v>144.58137767446075</c:v>
                </c:pt>
                <c:pt idx="82">
                  <c:v>144.10082613061402</c:v>
                </c:pt>
                <c:pt idx="83">
                  <c:v>144.64282610932395</c:v>
                </c:pt>
                <c:pt idx="84">
                  <c:v>145.8938080886852</c:v>
                </c:pt>
                <c:pt idx="85">
                  <c:v>147.34545775411243</c:v>
                </c:pt>
                <c:pt idx="86">
                  <c:v>148.87810733302609</c:v>
                </c:pt>
                <c:pt idx="87">
                  <c:v>149.6551165136822</c:v>
                </c:pt>
                <c:pt idx="88">
                  <c:v>150.4970924713806</c:v>
                </c:pt>
                <c:pt idx="89">
                  <c:v>150.97545572999618</c:v>
                </c:pt>
                <c:pt idx="90">
                  <c:v>151.18436888575931</c:v>
                </c:pt>
                <c:pt idx="91">
                  <c:v>152.76869911927088</c:v>
                </c:pt>
                <c:pt idx="92">
                  <c:v>153.81224272424916</c:v>
                </c:pt>
                <c:pt idx="93">
                  <c:v>154.6735287479035</c:v>
                </c:pt>
                <c:pt idx="94">
                  <c:v>156.51648927583005</c:v>
                </c:pt>
                <c:pt idx="95">
                  <c:v>157.05811328959473</c:v>
                </c:pt>
                <c:pt idx="96">
                  <c:v>158.56251416227272</c:v>
                </c:pt>
                <c:pt idx="97">
                  <c:v>161.76534594340117</c:v>
                </c:pt>
                <c:pt idx="98">
                  <c:v>159.44277863087152</c:v>
                </c:pt>
                <c:pt idx="99">
                  <c:v>158.54078679074499</c:v>
                </c:pt>
                <c:pt idx="100">
                  <c:v>159.26769742871522</c:v>
                </c:pt>
                <c:pt idx="101">
                  <c:v>159.88805355696994</c:v>
                </c:pt>
                <c:pt idx="102">
                  <c:v>159.25567376670068</c:v>
                </c:pt>
                <c:pt idx="103">
                  <c:v>159.85187062407235</c:v>
                </c:pt>
                <c:pt idx="104">
                  <c:v>159.88961447821023</c:v>
                </c:pt>
                <c:pt idx="105">
                  <c:v>159.762167569247</c:v>
                </c:pt>
                <c:pt idx="106">
                  <c:v>155.9319404715207</c:v>
                </c:pt>
                <c:pt idx="107">
                  <c:v>155.40956669739504</c:v>
                </c:pt>
                <c:pt idx="108">
                  <c:v>152.91815740624563</c:v>
                </c:pt>
                <c:pt idx="109">
                  <c:v>156.66132624804038</c:v>
                </c:pt>
                <c:pt idx="110">
                  <c:v>158.32215251117091</c:v>
                </c:pt>
                <c:pt idx="111">
                  <c:v>159.46622594216427</c:v>
                </c:pt>
                <c:pt idx="112">
                  <c:v>161.17598339989942</c:v>
                </c:pt>
                <c:pt idx="113">
                  <c:v>159.46895610812936</c:v>
                </c:pt>
                <c:pt idx="114">
                  <c:v>162.36716544382227</c:v>
                </c:pt>
                <c:pt idx="115">
                  <c:v>163.28090513197614</c:v>
                </c:pt>
                <c:pt idx="116">
                  <c:v>162.69231071362574</c:v>
                </c:pt>
                <c:pt idx="117">
                  <c:v>162.49950223176091</c:v>
                </c:pt>
                <c:pt idx="118">
                  <c:v>163.26776279459935</c:v>
                </c:pt>
                <c:pt idx="119">
                  <c:v>164.61002896941699</c:v>
                </c:pt>
                <c:pt idx="120">
                  <c:v>167.06473693784096</c:v>
                </c:pt>
                <c:pt idx="121">
                  <c:v>167.43608538444755</c:v>
                </c:pt>
                <c:pt idx="122">
                  <c:v>164.28133180213692</c:v>
                </c:pt>
                <c:pt idx="123">
                  <c:v>153.62085995576012</c:v>
                </c:pt>
                <c:pt idx="124">
                  <c:v>160.13570187828955</c:v>
                </c:pt>
                <c:pt idx="125">
                  <c:v>163.65684807364278</c:v>
                </c:pt>
                <c:pt idx="126">
                  <c:v>166.76875643963564</c:v>
                </c:pt>
                <c:pt idx="127">
                  <c:v>171.34540229136994</c:v>
                </c:pt>
                <c:pt idx="128">
                  <c:v>174.88908482719268</c:v>
                </c:pt>
                <c:pt idx="129">
                  <c:v>173.60313793290135</c:v>
                </c:pt>
                <c:pt idx="130">
                  <c:v>173.70017266323464</c:v>
                </c:pt>
                <c:pt idx="131">
                  <c:v>181.97263713847403</c:v>
                </c:pt>
                <c:pt idx="132">
                  <c:v>188.48411732578163</c:v>
                </c:pt>
                <c:pt idx="133">
                  <c:v>190.57330261118321</c:v>
                </c:pt>
                <c:pt idx="134">
                  <c:v>195.75735596285244</c:v>
                </c:pt>
                <c:pt idx="135">
                  <c:v>197.30411753132285</c:v>
                </c:pt>
                <c:pt idx="136">
                  <c:v>201.38831015820037</c:v>
                </c:pt>
                <c:pt idx="137">
                  <c:v>203.32092663612622</c:v>
                </c:pt>
                <c:pt idx="138">
                  <c:v>203.95214916036514</c:v>
                </c:pt>
                <c:pt idx="139">
                  <c:v>203.1272962413488</c:v>
                </c:pt>
                <c:pt idx="140">
                  <c:v>204.75388847556789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833-499C-B8F5-29792923183B}"/>
            </c:ext>
          </c:extLst>
        </c:ser>
        <c:ser>
          <c:idx val="1"/>
          <c:order val="1"/>
          <c:tx>
            <c:strRef>
              <c:f>Sheet2!$E$4</c:f>
              <c:strCache>
                <c:ptCount val="1"/>
                <c:pt idx="0">
                  <c:v>Eurekahedge AI Hedge Fund Index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Sheet2!$A$5:$A$145</c:f>
              <c:strCache>
                <c:ptCount val="141"/>
                <c:pt idx="0">
                  <c:v>Dec 2009</c:v>
                </c:pt>
                <c:pt idx="1">
                  <c:v>Jan 2010</c:v>
                </c:pt>
                <c:pt idx="2">
                  <c:v>Feb 2010</c:v>
                </c:pt>
                <c:pt idx="3">
                  <c:v>Mar 2010</c:v>
                </c:pt>
                <c:pt idx="4">
                  <c:v>Apr 2010</c:v>
                </c:pt>
                <c:pt idx="5">
                  <c:v>May 2010</c:v>
                </c:pt>
                <c:pt idx="6">
                  <c:v>Jun 2010</c:v>
                </c:pt>
                <c:pt idx="7">
                  <c:v>Jul 2010</c:v>
                </c:pt>
                <c:pt idx="8">
                  <c:v>Aug 2010</c:v>
                </c:pt>
                <c:pt idx="9">
                  <c:v>Sep 2010</c:v>
                </c:pt>
                <c:pt idx="10">
                  <c:v>Oct 2010</c:v>
                </c:pt>
                <c:pt idx="11">
                  <c:v>Nov 2010</c:v>
                </c:pt>
                <c:pt idx="12">
                  <c:v>Dec 2010</c:v>
                </c:pt>
                <c:pt idx="13">
                  <c:v>Jan 2011</c:v>
                </c:pt>
                <c:pt idx="14">
                  <c:v>Feb 2011</c:v>
                </c:pt>
                <c:pt idx="15">
                  <c:v>Mar 2011</c:v>
                </c:pt>
                <c:pt idx="16">
                  <c:v>Apr 2011</c:v>
                </c:pt>
                <c:pt idx="17">
                  <c:v>May 2011</c:v>
                </c:pt>
                <c:pt idx="18">
                  <c:v>Jun 2011</c:v>
                </c:pt>
                <c:pt idx="19">
                  <c:v>Jul 2011</c:v>
                </c:pt>
                <c:pt idx="20">
                  <c:v>Aug 2011</c:v>
                </c:pt>
                <c:pt idx="21">
                  <c:v>Sep 2011</c:v>
                </c:pt>
                <c:pt idx="22">
                  <c:v>Oct 2011</c:v>
                </c:pt>
                <c:pt idx="23">
                  <c:v>Nov 2011</c:v>
                </c:pt>
                <c:pt idx="24">
                  <c:v>Dec 2011</c:v>
                </c:pt>
                <c:pt idx="25">
                  <c:v>Jan 2012</c:v>
                </c:pt>
                <c:pt idx="26">
                  <c:v>Feb 2012</c:v>
                </c:pt>
                <c:pt idx="27">
                  <c:v>Mar 2012</c:v>
                </c:pt>
                <c:pt idx="28">
                  <c:v>Apr 2012</c:v>
                </c:pt>
                <c:pt idx="29">
                  <c:v>May 2012</c:v>
                </c:pt>
                <c:pt idx="30">
                  <c:v>Jun 2012</c:v>
                </c:pt>
                <c:pt idx="31">
                  <c:v>Jul 2012</c:v>
                </c:pt>
                <c:pt idx="32">
                  <c:v>Aug 2012</c:v>
                </c:pt>
                <c:pt idx="33">
                  <c:v>Sep 2012</c:v>
                </c:pt>
                <c:pt idx="34">
                  <c:v>Oct 2012</c:v>
                </c:pt>
                <c:pt idx="35">
                  <c:v>Nov 2012</c:v>
                </c:pt>
                <c:pt idx="36">
                  <c:v>Dec 2012</c:v>
                </c:pt>
                <c:pt idx="37">
                  <c:v>Jan 2013</c:v>
                </c:pt>
                <c:pt idx="38">
                  <c:v>Feb 2013</c:v>
                </c:pt>
                <c:pt idx="39">
                  <c:v>Mar 2013</c:v>
                </c:pt>
                <c:pt idx="40">
                  <c:v>Apr 2013</c:v>
                </c:pt>
                <c:pt idx="41">
                  <c:v>May 2013</c:v>
                </c:pt>
                <c:pt idx="42">
                  <c:v>Jun 2013</c:v>
                </c:pt>
                <c:pt idx="43">
                  <c:v>Jul 2013</c:v>
                </c:pt>
                <c:pt idx="44">
                  <c:v>Aug 2013</c:v>
                </c:pt>
                <c:pt idx="45">
                  <c:v>Sep 2013</c:v>
                </c:pt>
                <c:pt idx="46">
                  <c:v>Oct 2013</c:v>
                </c:pt>
                <c:pt idx="47">
                  <c:v>Nov 2013</c:v>
                </c:pt>
                <c:pt idx="48">
                  <c:v>Dec 2013</c:v>
                </c:pt>
                <c:pt idx="49">
                  <c:v>Jan 2014</c:v>
                </c:pt>
                <c:pt idx="50">
                  <c:v>Feb 2014</c:v>
                </c:pt>
                <c:pt idx="51">
                  <c:v>Mar 2014</c:v>
                </c:pt>
                <c:pt idx="52">
                  <c:v>Apr 2014</c:v>
                </c:pt>
                <c:pt idx="53">
                  <c:v>May 2014</c:v>
                </c:pt>
                <c:pt idx="54">
                  <c:v>Jun 2014</c:v>
                </c:pt>
                <c:pt idx="55">
                  <c:v>Jul 2014</c:v>
                </c:pt>
                <c:pt idx="56">
                  <c:v>Aug 2014</c:v>
                </c:pt>
                <c:pt idx="57">
                  <c:v>Sep 2014</c:v>
                </c:pt>
                <c:pt idx="58">
                  <c:v>Oct 2014</c:v>
                </c:pt>
                <c:pt idx="59">
                  <c:v>Nov 2014</c:v>
                </c:pt>
                <c:pt idx="60">
                  <c:v>Dec 2014</c:v>
                </c:pt>
                <c:pt idx="61">
                  <c:v>Jan 2015</c:v>
                </c:pt>
                <c:pt idx="62">
                  <c:v>Feb 2015</c:v>
                </c:pt>
                <c:pt idx="63">
                  <c:v>Mar 2015</c:v>
                </c:pt>
                <c:pt idx="64">
                  <c:v>Apr 2015</c:v>
                </c:pt>
                <c:pt idx="65">
                  <c:v>May 2015</c:v>
                </c:pt>
                <c:pt idx="66">
                  <c:v>Jun 2015</c:v>
                </c:pt>
                <c:pt idx="67">
                  <c:v>Jul 2015</c:v>
                </c:pt>
                <c:pt idx="68">
                  <c:v>Aug 2015</c:v>
                </c:pt>
                <c:pt idx="69">
                  <c:v>Sep 2015</c:v>
                </c:pt>
                <c:pt idx="70">
                  <c:v>Oct 2015</c:v>
                </c:pt>
                <c:pt idx="71">
                  <c:v>Nov 2015</c:v>
                </c:pt>
                <c:pt idx="72">
                  <c:v>Dec 2015</c:v>
                </c:pt>
                <c:pt idx="73">
                  <c:v>Jan 2016</c:v>
                </c:pt>
                <c:pt idx="74">
                  <c:v>Feb 2016</c:v>
                </c:pt>
                <c:pt idx="75">
                  <c:v>Mar 2016</c:v>
                </c:pt>
                <c:pt idx="76">
                  <c:v>Apr 2016</c:v>
                </c:pt>
                <c:pt idx="77">
                  <c:v>May 2016</c:v>
                </c:pt>
                <c:pt idx="78">
                  <c:v>Jun 2016</c:v>
                </c:pt>
                <c:pt idx="79">
                  <c:v>Jul 2016</c:v>
                </c:pt>
                <c:pt idx="80">
                  <c:v>Aug 2016</c:v>
                </c:pt>
                <c:pt idx="81">
                  <c:v>Sep 2016</c:v>
                </c:pt>
                <c:pt idx="82">
                  <c:v>Oct 2016</c:v>
                </c:pt>
                <c:pt idx="83">
                  <c:v>Nov 2016</c:v>
                </c:pt>
                <c:pt idx="84">
                  <c:v>Dec 2016</c:v>
                </c:pt>
                <c:pt idx="85">
                  <c:v>Jan 2017</c:v>
                </c:pt>
                <c:pt idx="86">
                  <c:v>Feb 2017</c:v>
                </c:pt>
                <c:pt idx="87">
                  <c:v>Mar 2017</c:v>
                </c:pt>
                <c:pt idx="88">
                  <c:v>Apr 2017</c:v>
                </c:pt>
                <c:pt idx="89">
                  <c:v>May 2017</c:v>
                </c:pt>
                <c:pt idx="90">
                  <c:v>Jun 2017</c:v>
                </c:pt>
                <c:pt idx="91">
                  <c:v>Jul 2017</c:v>
                </c:pt>
                <c:pt idx="92">
                  <c:v>Aug 2017</c:v>
                </c:pt>
                <c:pt idx="93">
                  <c:v>Sep 2017</c:v>
                </c:pt>
                <c:pt idx="94">
                  <c:v>Oct 2017</c:v>
                </c:pt>
                <c:pt idx="95">
                  <c:v>Nov 2017</c:v>
                </c:pt>
                <c:pt idx="96">
                  <c:v>Dec 2017</c:v>
                </c:pt>
                <c:pt idx="97">
                  <c:v>Jan 2018</c:v>
                </c:pt>
                <c:pt idx="98">
                  <c:v>Feb 2018</c:v>
                </c:pt>
                <c:pt idx="99">
                  <c:v>Mar 2018</c:v>
                </c:pt>
                <c:pt idx="100">
                  <c:v>Apr 2018</c:v>
                </c:pt>
                <c:pt idx="101">
                  <c:v>May 2018</c:v>
                </c:pt>
                <c:pt idx="102">
                  <c:v>Jun 2018</c:v>
                </c:pt>
                <c:pt idx="103">
                  <c:v>Jul 2018</c:v>
                </c:pt>
                <c:pt idx="104">
                  <c:v>Aug 2018</c:v>
                </c:pt>
                <c:pt idx="105">
                  <c:v>Sep 2018</c:v>
                </c:pt>
                <c:pt idx="106">
                  <c:v>Oct 2018</c:v>
                </c:pt>
                <c:pt idx="107">
                  <c:v>Nov 2018</c:v>
                </c:pt>
                <c:pt idx="108">
                  <c:v>Dec 2018</c:v>
                </c:pt>
                <c:pt idx="109">
                  <c:v>Jan 2019</c:v>
                </c:pt>
                <c:pt idx="110">
                  <c:v>Feb 2019</c:v>
                </c:pt>
                <c:pt idx="111">
                  <c:v>Mar 2019</c:v>
                </c:pt>
                <c:pt idx="112">
                  <c:v>Apr 2019</c:v>
                </c:pt>
                <c:pt idx="113">
                  <c:v>May 2019</c:v>
                </c:pt>
                <c:pt idx="114">
                  <c:v>Jun 2019</c:v>
                </c:pt>
                <c:pt idx="115">
                  <c:v>Jul 2019</c:v>
                </c:pt>
                <c:pt idx="116">
                  <c:v>Aug 2019</c:v>
                </c:pt>
                <c:pt idx="117">
                  <c:v>Sep 2019</c:v>
                </c:pt>
                <c:pt idx="118">
                  <c:v>Oct 2019</c:v>
                </c:pt>
                <c:pt idx="119">
                  <c:v>Nov 2019</c:v>
                </c:pt>
                <c:pt idx="120">
                  <c:v>Dec 2019</c:v>
                </c:pt>
                <c:pt idx="121">
                  <c:v>Jan 2020</c:v>
                </c:pt>
                <c:pt idx="122">
                  <c:v>Feb 2020</c:v>
                </c:pt>
                <c:pt idx="123">
                  <c:v>Mar 2020</c:v>
                </c:pt>
                <c:pt idx="124">
                  <c:v>Apr 2020</c:v>
                </c:pt>
                <c:pt idx="125">
                  <c:v>May 2020</c:v>
                </c:pt>
                <c:pt idx="126">
                  <c:v>Jun 2020</c:v>
                </c:pt>
                <c:pt idx="127">
                  <c:v>Jul 2020</c:v>
                </c:pt>
                <c:pt idx="128">
                  <c:v>Aug 2020</c:v>
                </c:pt>
                <c:pt idx="129">
                  <c:v>Sep 2020</c:v>
                </c:pt>
                <c:pt idx="130">
                  <c:v>Oct 2020</c:v>
                </c:pt>
                <c:pt idx="131">
                  <c:v>Nov 2020</c:v>
                </c:pt>
                <c:pt idx="132">
                  <c:v>Dec 2020</c:v>
                </c:pt>
                <c:pt idx="133">
                  <c:v>Jan 2021</c:v>
                </c:pt>
                <c:pt idx="134">
                  <c:v>Feb 2021</c:v>
                </c:pt>
                <c:pt idx="135">
                  <c:v>Mar 2021</c:v>
                </c:pt>
                <c:pt idx="136">
                  <c:v>Apr 2021</c:v>
                </c:pt>
                <c:pt idx="137">
                  <c:v>May 2021</c:v>
                </c:pt>
                <c:pt idx="138">
                  <c:v>Jun 2021</c:v>
                </c:pt>
                <c:pt idx="139">
                  <c:v>Jul 2021</c:v>
                </c:pt>
                <c:pt idx="140">
                  <c:v>Aug 2021</c:v>
                </c:pt>
              </c:strCache>
            </c:strRef>
          </c:cat>
          <c:val>
            <c:numRef>
              <c:f>Sheet2!$E$5:$E$145</c:f>
              <c:numCache>
                <c:formatCode>0</c:formatCode>
                <c:ptCount val="141"/>
                <c:pt idx="0">
                  <c:v>100</c:v>
                </c:pt>
                <c:pt idx="1">
                  <c:v>106.343170640835</c:v>
                </c:pt>
                <c:pt idx="2">
                  <c:v>112.31752905064199</c:v>
                </c:pt>
                <c:pt idx="3">
                  <c:v>118.530934757724</c:v>
                </c:pt>
                <c:pt idx="4">
                  <c:v>119.67910441241</c:v>
                </c:pt>
                <c:pt idx="5">
                  <c:v>120.108353466903</c:v>
                </c:pt>
                <c:pt idx="6">
                  <c:v>129.72342752310701</c:v>
                </c:pt>
                <c:pt idx="7">
                  <c:v>133.57448367484201</c:v>
                </c:pt>
                <c:pt idx="8">
                  <c:v>137.14804636142301</c:v>
                </c:pt>
                <c:pt idx="9">
                  <c:v>140.97653407560301</c:v>
                </c:pt>
                <c:pt idx="10">
                  <c:v>144.98238229136101</c:v>
                </c:pt>
                <c:pt idx="11">
                  <c:v>146.24952831258699</c:v>
                </c:pt>
                <c:pt idx="12">
                  <c:v>154.16747777543</c:v>
                </c:pt>
                <c:pt idx="13">
                  <c:v>156.37216830430299</c:v>
                </c:pt>
                <c:pt idx="14">
                  <c:v>159.60949839727701</c:v>
                </c:pt>
                <c:pt idx="15">
                  <c:v>157.56898247591599</c:v>
                </c:pt>
                <c:pt idx="16">
                  <c:v>156.812023003207</c:v>
                </c:pt>
                <c:pt idx="17">
                  <c:v>158.35179840868</c:v>
                </c:pt>
                <c:pt idx="18">
                  <c:v>157.78511287820101</c:v>
                </c:pt>
                <c:pt idx="19">
                  <c:v>159.37538311919201</c:v>
                </c:pt>
                <c:pt idx="20">
                  <c:v>168.177637265887</c:v>
                </c:pt>
                <c:pt idx="21">
                  <c:v>174.682610724032</c:v>
                </c:pt>
                <c:pt idx="22">
                  <c:v>176.03597279969699</c:v>
                </c:pt>
                <c:pt idx="23">
                  <c:v>179.226493214024</c:v>
                </c:pt>
                <c:pt idx="24">
                  <c:v>179.77283640466399</c:v>
                </c:pt>
                <c:pt idx="25">
                  <c:v>178.11653248164001</c:v>
                </c:pt>
                <c:pt idx="26">
                  <c:v>181.543248982243</c:v>
                </c:pt>
                <c:pt idx="27">
                  <c:v>180.88194725630899</c:v>
                </c:pt>
                <c:pt idx="28">
                  <c:v>176.76336285764</c:v>
                </c:pt>
                <c:pt idx="29">
                  <c:v>176.07850829216599</c:v>
                </c:pt>
                <c:pt idx="30">
                  <c:v>178.10809176538501</c:v>
                </c:pt>
                <c:pt idx="31">
                  <c:v>177.60042008190999</c:v>
                </c:pt>
                <c:pt idx="32">
                  <c:v>178.420236255117</c:v>
                </c:pt>
                <c:pt idx="33">
                  <c:v>179.993993439913</c:v>
                </c:pt>
                <c:pt idx="34">
                  <c:v>179.901906787158</c:v>
                </c:pt>
                <c:pt idx="35">
                  <c:v>180.145844502957</c:v>
                </c:pt>
                <c:pt idx="36">
                  <c:v>183.293426665038</c:v>
                </c:pt>
                <c:pt idx="37">
                  <c:v>186.63426921458199</c:v>
                </c:pt>
                <c:pt idx="38">
                  <c:v>189.638669396518</c:v>
                </c:pt>
                <c:pt idx="39">
                  <c:v>191.426898801026</c:v>
                </c:pt>
                <c:pt idx="40">
                  <c:v>192.48664017183299</c:v>
                </c:pt>
                <c:pt idx="41">
                  <c:v>193.94254074624999</c:v>
                </c:pt>
                <c:pt idx="42">
                  <c:v>196.95795249030601</c:v>
                </c:pt>
                <c:pt idx="43">
                  <c:v>199.021857346893</c:v>
                </c:pt>
                <c:pt idx="44">
                  <c:v>201.12342644698299</c:v>
                </c:pt>
                <c:pt idx="45">
                  <c:v>200.41463127518199</c:v>
                </c:pt>
                <c:pt idx="46">
                  <c:v>204.275076075291</c:v>
                </c:pt>
                <c:pt idx="47">
                  <c:v>205.71086252533399</c:v>
                </c:pt>
                <c:pt idx="48">
                  <c:v>209.19357732388599</c:v>
                </c:pt>
                <c:pt idx="49">
                  <c:v>210.16786919869401</c:v>
                </c:pt>
                <c:pt idx="50">
                  <c:v>211.53055471710999</c:v>
                </c:pt>
                <c:pt idx="51">
                  <c:v>214.25657715673299</c:v>
                </c:pt>
                <c:pt idx="52">
                  <c:v>216.37130558986701</c:v>
                </c:pt>
                <c:pt idx="53">
                  <c:v>218.93180344806001</c:v>
                </c:pt>
                <c:pt idx="54">
                  <c:v>220.25779068437001</c:v>
                </c:pt>
                <c:pt idx="55">
                  <c:v>221.01273196015899</c:v>
                </c:pt>
                <c:pt idx="56">
                  <c:v>223.14970058004999</c:v>
                </c:pt>
                <c:pt idx="57">
                  <c:v>222.01853322769699</c:v>
                </c:pt>
                <c:pt idx="58">
                  <c:v>225.401834681765</c:v>
                </c:pt>
                <c:pt idx="59">
                  <c:v>230.12940625878599</c:v>
                </c:pt>
                <c:pt idx="60">
                  <c:v>231.306820422882</c:v>
                </c:pt>
                <c:pt idx="61">
                  <c:v>233.63808236586601</c:v>
                </c:pt>
                <c:pt idx="62">
                  <c:v>241.41270599831901</c:v>
                </c:pt>
                <c:pt idx="63">
                  <c:v>244.532035856465</c:v>
                </c:pt>
                <c:pt idx="64">
                  <c:v>246.45508701585999</c:v>
                </c:pt>
                <c:pt idx="65">
                  <c:v>251.81090428788499</c:v>
                </c:pt>
                <c:pt idx="66">
                  <c:v>251.98155985382101</c:v>
                </c:pt>
                <c:pt idx="67">
                  <c:v>255.42754482726701</c:v>
                </c:pt>
                <c:pt idx="68">
                  <c:v>256.60985628390102</c:v>
                </c:pt>
                <c:pt idx="69">
                  <c:v>259.16474157489898</c:v>
                </c:pt>
                <c:pt idx="70">
                  <c:v>264.62381278630397</c:v>
                </c:pt>
                <c:pt idx="71">
                  <c:v>264.48040991621701</c:v>
                </c:pt>
                <c:pt idx="72">
                  <c:v>272.721510760363</c:v>
                </c:pt>
                <c:pt idx="73">
                  <c:v>281.70268028844401</c:v>
                </c:pt>
                <c:pt idx="74">
                  <c:v>280.432457525286</c:v>
                </c:pt>
                <c:pt idx="75">
                  <c:v>281.297646511636</c:v>
                </c:pt>
                <c:pt idx="76">
                  <c:v>281.04956405276999</c:v>
                </c:pt>
                <c:pt idx="77">
                  <c:v>286.486826981847</c:v>
                </c:pt>
                <c:pt idx="78">
                  <c:v>293.017571873061</c:v>
                </c:pt>
                <c:pt idx="79">
                  <c:v>297.92171470789299</c:v>
                </c:pt>
                <c:pt idx="80">
                  <c:v>299.99288924204001</c:v>
                </c:pt>
                <c:pt idx="81">
                  <c:v>304.50679142604798</c:v>
                </c:pt>
                <c:pt idx="82">
                  <c:v>301.69313414082899</c:v>
                </c:pt>
                <c:pt idx="83">
                  <c:v>299.553718286802</c:v>
                </c:pt>
                <c:pt idx="84">
                  <c:v>300.43020109573803</c:v>
                </c:pt>
                <c:pt idx="85">
                  <c:v>305.93130526005098</c:v>
                </c:pt>
                <c:pt idx="86">
                  <c:v>308.065447168297</c:v>
                </c:pt>
                <c:pt idx="87">
                  <c:v>311.66500266798403</c:v>
                </c:pt>
                <c:pt idx="88">
                  <c:v>315.43875227904698</c:v>
                </c:pt>
                <c:pt idx="89">
                  <c:v>319.71973828917601</c:v>
                </c:pt>
                <c:pt idx="90">
                  <c:v>318.85320633396401</c:v>
                </c:pt>
                <c:pt idx="91">
                  <c:v>318.42080147298498</c:v>
                </c:pt>
                <c:pt idx="92">
                  <c:v>322.72554396917297</c:v>
                </c:pt>
                <c:pt idx="93">
                  <c:v>323.12006060284898</c:v>
                </c:pt>
                <c:pt idx="94">
                  <c:v>326.78476722285899</c:v>
                </c:pt>
                <c:pt idx="95">
                  <c:v>326.93655678273598</c:v>
                </c:pt>
                <c:pt idx="96">
                  <c:v>325.69841739233402</c:v>
                </c:pt>
                <c:pt idx="97">
                  <c:v>331.58549806646897</c:v>
                </c:pt>
                <c:pt idx="98">
                  <c:v>327.25548803047502</c:v>
                </c:pt>
                <c:pt idx="99">
                  <c:v>328.33401505654399</c:v>
                </c:pt>
                <c:pt idx="100">
                  <c:v>323.189101340403</c:v>
                </c:pt>
                <c:pt idx="101">
                  <c:v>319.97803904806602</c:v>
                </c:pt>
                <c:pt idx="102">
                  <c:v>318.77826679270902</c:v>
                </c:pt>
                <c:pt idx="103">
                  <c:v>319.26238998648</c:v>
                </c:pt>
                <c:pt idx="104">
                  <c:v>318.23148803213599</c:v>
                </c:pt>
                <c:pt idx="105">
                  <c:v>315.09531002610498</c:v>
                </c:pt>
                <c:pt idx="106">
                  <c:v>307.58734769809399</c:v>
                </c:pt>
                <c:pt idx="107">
                  <c:v>312.22945824065403</c:v>
                </c:pt>
                <c:pt idx="108">
                  <c:v>311.66611816878901</c:v>
                </c:pt>
                <c:pt idx="109">
                  <c:v>316.18324083976</c:v>
                </c:pt>
                <c:pt idx="110">
                  <c:v>315.78794227557398</c:v>
                </c:pt>
                <c:pt idx="111">
                  <c:v>320.12944714936202</c:v>
                </c:pt>
                <c:pt idx="112">
                  <c:v>321.453838414632</c:v>
                </c:pt>
                <c:pt idx="113">
                  <c:v>312.72991691716197</c:v>
                </c:pt>
                <c:pt idx="114">
                  <c:v>322.00612790413902</c:v>
                </c:pt>
                <c:pt idx="115">
                  <c:v>321.10559115955999</c:v>
                </c:pt>
                <c:pt idx="116">
                  <c:v>318.92391283853902</c:v>
                </c:pt>
                <c:pt idx="117">
                  <c:v>319.14216371261801</c:v>
                </c:pt>
                <c:pt idx="118">
                  <c:v>320.44725148153498</c:v>
                </c:pt>
                <c:pt idx="119">
                  <c:v>327.246834903538</c:v>
                </c:pt>
                <c:pt idx="120">
                  <c:v>331.26373438650302</c:v>
                </c:pt>
                <c:pt idx="121">
                  <c:v>331.96563825911102</c:v>
                </c:pt>
                <c:pt idx="122">
                  <c:v>322.396930789132</c:v>
                </c:pt>
                <c:pt idx="123">
                  <c:v>323.20138310623997</c:v>
                </c:pt>
                <c:pt idx="124">
                  <c:v>332.96064677888899</c:v>
                </c:pt>
                <c:pt idx="125">
                  <c:v>337.542017377207</c:v>
                </c:pt>
                <c:pt idx="126">
                  <c:v>337.57893261497901</c:v>
                </c:pt>
                <c:pt idx="127">
                  <c:v>338.00987241270701</c:v>
                </c:pt>
                <c:pt idx="128">
                  <c:v>347.85870931683598</c:v>
                </c:pt>
                <c:pt idx="129">
                  <c:v>345.478695879773</c:v>
                </c:pt>
                <c:pt idx="130">
                  <c:v>345.15445992173602</c:v>
                </c:pt>
                <c:pt idx="131">
                  <c:v>359.35566617156502</c:v>
                </c:pt>
                <c:pt idx="132">
                  <c:v>368.48909507788801</c:v>
                </c:pt>
                <c:pt idx="133">
                  <c:v>359.52876731059899</c:v>
                </c:pt>
                <c:pt idx="134">
                  <c:v>360.44427447536799</c:v>
                </c:pt>
                <c:pt idx="135">
                  <c:v>360.46888017982599</c:v>
                </c:pt>
                <c:pt idx="136">
                  <c:v>370.87104045153899</c:v>
                </c:pt>
                <c:pt idx="137">
                  <c:v>371.38793989013601</c:v>
                </c:pt>
                <c:pt idx="138">
                  <c:v>368.847315508392</c:v>
                </c:pt>
                <c:pt idx="139">
                  <c:v>373.23043557307898</c:v>
                </c:pt>
                <c:pt idx="140">
                  <c:v>373.38826752989797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833-499C-B8F5-297929231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98292735"/>
        <c:axId val="839998287"/>
      </c:lineChart>
      <c:catAx>
        <c:axId val="1898292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39998287"/>
        <c:crosses val="autoZero"/>
        <c:auto val="1"/>
        <c:lblAlgn val="ctr"/>
        <c:lblOffset val="100"/>
        <c:noMultiLvlLbl val="0"/>
      </c:catAx>
      <c:valAx>
        <c:axId val="839998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982927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275" cy="4966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862" y="0"/>
            <a:ext cx="2946275" cy="4966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0CD78-D231-457C-96B4-D3457425D399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272"/>
            <a:ext cx="2946275" cy="4966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862" y="9428272"/>
            <a:ext cx="2946275" cy="4966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9917A-4B97-4AE7-98C5-030262B02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207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 dirty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 altLang="en-US" dirty="0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5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5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4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 dirty="0"/>
          </a:p>
        </p:txBody>
      </p:sp>
      <p:sp>
        <p:nvSpPr>
          <p:cNvPr id="45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DA1346E-A0FA-4629-BE44-4FF058E0336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61494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57066" indent="-291179">
              <a:defRPr>
                <a:solidFill>
                  <a:schemeClr val="tx1"/>
                </a:solidFill>
                <a:latin typeface="Arial" charset="0"/>
              </a:defRPr>
            </a:lvl2pPr>
            <a:lvl3pPr marL="1164717" indent="-232943">
              <a:defRPr>
                <a:solidFill>
                  <a:schemeClr val="tx1"/>
                </a:solidFill>
                <a:latin typeface="Arial" charset="0"/>
              </a:defRPr>
            </a:lvl3pPr>
            <a:lvl4pPr marL="1630604" indent="-232943">
              <a:defRPr>
                <a:solidFill>
                  <a:schemeClr val="tx1"/>
                </a:solidFill>
                <a:latin typeface="Arial" charset="0"/>
              </a:defRPr>
            </a:lvl4pPr>
            <a:lvl5pPr marL="2096491" indent="-232943">
              <a:defRPr>
                <a:solidFill>
                  <a:schemeClr val="tx1"/>
                </a:solidFill>
                <a:latin typeface="Arial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117BD3E-AE46-4096-9697-F91DC26BD5C8}" type="slidenum">
              <a:rPr lang="zh-CN" altLang="en-US" smtClean="0">
                <a:latin typeface="Times" pitchFamily="18" charset="0"/>
              </a:rPr>
              <a:pPr/>
              <a:t>1</a:t>
            </a:fld>
            <a:endParaRPr lang="en-US" altLang="zh-CN" dirty="0">
              <a:latin typeface="Times" pitchFamily="18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3185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baseline="0" dirty="0"/>
              <a:t> quick preview of the plan for the quantitative equity investing part of the course. </a:t>
            </a:r>
          </a:p>
          <a:p>
            <a:endParaRPr lang="en-US" baseline="0" dirty="0"/>
          </a:p>
          <a:p>
            <a:r>
              <a:rPr lang="en-US" baseline="0" dirty="0"/>
              <a:t>Start off with a quick discussion of the three key element of quantitative investing. </a:t>
            </a:r>
          </a:p>
          <a:p>
            <a:endParaRPr lang="en-US" baseline="0" dirty="0"/>
          </a:p>
          <a:p>
            <a:r>
              <a:rPr lang="en-US" baseline="0" dirty="0"/>
              <a:t>We then focus on the alpha or the return forecast (or alpha) component.</a:t>
            </a:r>
          </a:p>
          <a:p>
            <a:endParaRPr lang="en-US" baseline="0" dirty="0"/>
          </a:p>
          <a:p>
            <a:r>
              <a:rPr lang="en-US" baseline="0" dirty="0"/>
              <a:t>In order to be able to the search for some alpha factors, you need to know how to evaluate them first. We will first introduce a method and  some metrics for alpha factor evaluation. </a:t>
            </a:r>
          </a:p>
          <a:p>
            <a:endParaRPr lang="en-US" baseline="0" dirty="0"/>
          </a:p>
          <a:p>
            <a:r>
              <a:rPr lang="en-US" baseline="0" dirty="0"/>
              <a:t>In guiding the search for alpha factors, we introduce a return decomposition framework. Stock returns are driven by three components, expected return, fundamental news and expected returns news. We are going to forecast future returns by measuring/forecasts the three components. For each component, we will introduce a few factors to measure or predict it. </a:t>
            </a:r>
          </a:p>
          <a:p>
            <a:endParaRPr lang="en-US" baseline="0" dirty="0"/>
          </a:p>
          <a:p>
            <a:r>
              <a:rPr lang="en-US" baseline="0" dirty="0"/>
              <a:t>In the last part of the lecture, we will discuss quickly how to use the identified factors to construct portfolios with simple techniques such as stock screen and stock rank tools.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1346E-A0FA-4629-BE44-4FF058E0336B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37447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baseline="0" dirty="0"/>
              <a:t> quick preview of the plan for the quantitative equity investing part of the course. </a:t>
            </a:r>
          </a:p>
          <a:p>
            <a:endParaRPr lang="en-US" baseline="0" dirty="0"/>
          </a:p>
          <a:p>
            <a:r>
              <a:rPr lang="en-US" baseline="0" dirty="0"/>
              <a:t>Start off with a quick discussion of the three key element of quantitative investing. </a:t>
            </a:r>
          </a:p>
          <a:p>
            <a:endParaRPr lang="en-US" baseline="0" dirty="0"/>
          </a:p>
          <a:p>
            <a:r>
              <a:rPr lang="en-US" baseline="0" dirty="0"/>
              <a:t>We then focus on the alpha or the return forecast (or alpha) component.</a:t>
            </a:r>
          </a:p>
          <a:p>
            <a:endParaRPr lang="en-US" baseline="0" dirty="0"/>
          </a:p>
          <a:p>
            <a:r>
              <a:rPr lang="en-US" baseline="0" dirty="0"/>
              <a:t>In order to be able to the search for some alpha factors, you need to know how to evaluate them first. We will first introduce a method and  some metrics for alpha factor evaluation. </a:t>
            </a:r>
          </a:p>
          <a:p>
            <a:endParaRPr lang="en-US" baseline="0" dirty="0"/>
          </a:p>
          <a:p>
            <a:r>
              <a:rPr lang="en-US" baseline="0" dirty="0"/>
              <a:t>In guiding the search for alpha factors, we introduce a return decomposition framework. Stock returns are driven by three components, expected return, fundamental news and expected returns news. We are going to forecast future returns by measuring/forecasts the three components. For each component, we will introduce a few factors to measure or predict it. </a:t>
            </a:r>
          </a:p>
          <a:p>
            <a:endParaRPr lang="en-US" baseline="0" dirty="0"/>
          </a:p>
          <a:p>
            <a:r>
              <a:rPr lang="en-US" baseline="0" dirty="0"/>
              <a:t>In the last part of the lecture, we will discuss quickly how to use the identified factors to construct portfolios with simple techniques such as stock screen and stock rank tools.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1346E-A0FA-4629-BE44-4FF058E0336B}" type="slidenum">
              <a:rPr lang="en-US" altLang="en-US" smtClean="0"/>
              <a:pPr/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27344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923B-7B30-4E6E-A15A-8AB8B650FC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98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5DE3C-03EC-4CBD-B493-1CA246EB0C43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8114-F662-4242-9B71-E4EC18863320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A289C-DAF7-4C57-9CD1-202E3D2BE473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5F9CA6B-79F9-449C-AC19-7BA817CB61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88372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90" y="1906"/>
          <a:ext cx="1587" cy="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对象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906"/>
                        <a:ext cx="1587" cy="1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9200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0"/>
            <a:ext cx="7560840" cy="908720"/>
          </a:xfrm>
        </p:spPr>
        <p:txBody>
          <a:bodyPr/>
          <a:lstStyle>
            <a:lvl1pPr>
              <a:defRPr b="1" baseline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980728"/>
            <a:ext cx="7554416" cy="5191472"/>
          </a:xfrm>
        </p:spPr>
        <p:txBody>
          <a:bodyPr/>
          <a:lstStyle>
            <a:lvl1pPr marL="274320" indent="-274320">
              <a:buFont typeface="Arial" panose="020B0604020202020204" pitchFamily="34" charset="0"/>
              <a:buChar char="•"/>
              <a:defRPr/>
            </a:lvl1pPr>
            <a:lvl2pPr marL="594360" indent="-27432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3161929" cy="365125"/>
          </a:xfrm>
        </p:spPr>
        <p:txBody>
          <a:bodyPr/>
          <a:lstStyle/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67944" y="6237312"/>
            <a:ext cx="762000" cy="365125"/>
          </a:xfrm>
        </p:spPr>
        <p:txBody>
          <a:bodyPr/>
          <a:lstStyle/>
          <a:p>
            <a:fld id="{75640519-04E6-4B21-AB66-B835E6442072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0DF0-6A2E-4AFA-83C3-09626270D028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28D52-4111-4825-ACD7-E6FAE8FCB624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54AB-0F01-437B-950B-43216DB0B490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067944" y="6237312"/>
            <a:ext cx="762000" cy="365125"/>
          </a:xfrm>
        </p:spPr>
        <p:txBody>
          <a:bodyPr/>
          <a:lstStyle>
            <a:lvl1pPr algn="ctr">
              <a:defRPr/>
            </a:lvl1pPr>
          </a:lstStyle>
          <a:p>
            <a:fld id="{3065B953-CD17-4A8B-A8C8-D5B2262C74A8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BBA3-7676-445E-A6AC-59B626A05380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EC138-70CE-4EDC-8F89-19C3B31FA06F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DBC4E-C23F-40F2-A718-BCA76B40BB81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4382" y="0"/>
            <a:ext cx="6781800" cy="79898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908720"/>
            <a:ext cx="7559040" cy="52634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5936" y="6199632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D556EE86-B781-4047-976E-1942170755E5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908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Ø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Courier New" panose="02070309020205020404" pitchFamily="49" charset="0"/>
        <a:buChar char="o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3.jpe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assetmanagement.gs.com/content/gsam/us/en/individual/fund-center/fund-finder/gs-us-equity-insights-fund.html#scType=A" TargetMode="Externa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.png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sraf.nd.edu/textual-analysis/resources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2933311"/>
            <a:ext cx="7560840" cy="1139825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CN" sz="4000" b="1" dirty="0" smtClean="0">
                <a:ea typeface="SimSun" pitchFamily="2" charset="-122"/>
              </a:rPr>
              <a:t>Introduction of Quantitative Investing with Machine Learning</a:t>
            </a:r>
            <a:endParaRPr lang="en-US" altLang="zh-CN" sz="4000" b="1" dirty="0">
              <a:ea typeface="SimSun" pitchFamily="2" charset="-12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87584" y="4129591"/>
            <a:ext cx="7528831" cy="1459649"/>
          </a:xfrm>
        </p:spPr>
        <p:txBody>
          <a:bodyPr>
            <a:noAutofit/>
          </a:bodyPr>
          <a:lstStyle/>
          <a:p>
            <a:pPr marL="0" indent="0" algn="ctr" eaLnBrk="1" hangingPunct="1">
              <a:buNone/>
            </a:pPr>
            <a:r>
              <a:rPr lang="en-US" altLang="zh-CN" sz="2000" b="1" dirty="0">
                <a:ea typeface="SimSun" pitchFamily="2" charset="-122"/>
              </a:rPr>
              <a:t>Professor Haifeng </a:t>
            </a:r>
            <a:r>
              <a:rPr lang="en-US" altLang="zh-CN" sz="2000" b="1" dirty="0" smtClean="0">
                <a:ea typeface="SimSun" pitchFamily="2" charset="-122"/>
              </a:rPr>
              <a:t>YOU</a:t>
            </a:r>
          </a:p>
          <a:p>
            <a:pPr marL="0" indent="0" algn="ctr" eaLnBrk="1" hangingPunct="1">
              <a:buNone/>
            </a:pPr>
            <a:r>
              <a:rPr lang="en-US" altLang="zh-CN" sz="2000" b="1" dirty="0" smtClean="0">
                <a:ea typeface="SimSun" pitchFamily="2" charset="-122"/>
              </a:rPr>
              <a:t>2021.10.21</a:t>
            </a:r>
            <a:endParaRPr lang="en-US" altLang="zh-CN" sz="2000" b="1" dirty="0">
              <a:ea typeface="SimSun" pitchFamily="2" charset="-122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792" y="1024880"/>
            <a:ext cx="3581400" cy="1756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5B953-CD17-4A8B-A8C8-D5B2262C74A8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8047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Portfolio Approach for Factor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the top </a:t>
            </a:r>
            <a:r>
              <a:rPr lang="en-US" dirty="0" err="1"/>
              <a:t>deciles</a:t>
            </a:r>
            <a:r>
              <a:rPr lang="en-US" dirty="0"/>
              <a:t> have better returns than the bottom </a:t>
            </a:r>
            <a:r>
              <a:rPr lang="en-US" dirty="0" err="1"/>
              <a:t>deciles</a:t>
            </a:r>
            <a:r>
              <a:rPr lang="en-US" dirty="0"/>
              <a:t>? </a:t>
            </a:r>
          </a:p>
          <a:p>
            <a:endParaRPr lang="en-US" dirty="0"/>
          </a:p>
          <a:p>
            <a:r>
              <a:rPr lang="en-US" dirty="0"/>
              <a:t>Does the hedged portfolio, i.e. the top-minus-bottom portfolio generate </a:t>
            </a:r>
            <a:r>
              <a:rPr lang="en-US" dirty="0">
                <a:solidFill>
                  <a:srgbClr val="FF0000"/>
                </a:solidFill>
              </a:rPr>
              <a:t>consistent</a:t>
            </a:r>
            <a:r>
              <a:rPr lang="en-US" dirty="0"/>
              <a:t> return performance over time?</a:t>
            </a:r>
          </a:p>
          <a:p>
            <a:endParaRPr lang="en-US" dirty="0"/>
          </a:p>
          <a:p>
            <a:r>
              <a:rPr lang="en-US" dirty="0"/>
              <a:t>Is the relationship (between decile rank and average returns) </a:t>
            </a:r>
            <a:r>
              <a:rPr lang="en-US" dirty="0">
                <a:solidFill>
                  <a:srgbClr val="FF0000"/>
                </a:solidFill>
              </a:rPr>
              <a:t>monotonic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1944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What is the best predictor </a:t>
            </a:r>
            <a:r>
              <a:rPr lang="en-US" altLang="zh-CN" dirty="0" smtClean="0"/>
              <a:t>of S&amp;P </a:t>
            </a:r>
            <a:r>
              <a:rPr lang="en-US" altLang="zh-CN" dirty="0"/>
              <a:t>500 Index?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576" y="981075"/>
            <a:ext cx="7560840" cy="51911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8846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What is the best predictor </a:t>
            </a:r>
            <a:r>
              <a:rPr lang="en-US" altLang="zh-CN" dirty="0" smtClean="0"/>
              <a:t>of S&amp;P </a:t>
            </a:r>
            <a:r>
              <a:rPr lang="en-US" altLang="zh-CN" dirty="0"/>
              <a:t>500 Index?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150431"/>
            <a:ext cx="7554913" cy="4852412"/>
          </a:xfrm>
          <a:prstGeom prst="rect">
            <a:avLst/>
          </a:prstGeom>
        </p:spPr>
      </p:pic>
      <p:sp>
        <p:nvSpPr>
          <p:cNvPr id="8" name="AutoShape 2" descr="https://afrobizhub.com/data/frontImages/b2b/buying_images/1369201553_Butter-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0404" name="Picture 4" descr="https://afrobizhub.com/data/frontImages/b2b/buying_images/1369201553_Butter-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20888"/>
            <a:ext cx="1134606" cy="94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84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0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0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0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040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04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040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04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040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04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040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040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</a:t>
            </a:r>
            <a:r>
              <a:rPr lang="en-US" dirty="0" smtClean="0"/>
              <a:t>is the best predictor of S&amp;P </a:t>
            </a:r>
            <a:r>
              <a:rPr lang="en-US" dirty="0"/>
              <a:t>500 Index?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576" y="981075"/>
            <a:ext cx="7560839" cy="5191125"/>
          </a:xfrm>
          <a:prstGeom prst="rect">
            <a:avLst/>
          </a:prstGeom>
        </p:spPr>
      </p:pic>
      <p:pic>
        <p:nvPicPr>
          <p:cNvPr id="8" name="Picture 4" descr="https://afrobizhub.com/data/frontImages/b2b/buying_images/1369201553_Butter-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20888"/>
            <a:ext cx="1134606" cy="94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2450" name="Picture 2" descr="http://content.science20.com/files/images/not%20GMO%20vegan%20cheese%20but%20could%20you%20tell%20anywa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394482"/>
            <a:ext cx="1138163" cy="80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85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2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2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24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2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What is the best predictor </a:t>
            </a:r>
            <a:r>
              <a:rPr lang="en-US" altLang="zh-CN" dirty="0" smtClean="0"/>
              <a:t>of S&amp;P </a:t>
            </a:r>
            <a:r>
              <a:rPr lang="en-US" altLang="zh-CN" dirty="0"/>
              <a:t>500 Index?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5576" y="981075"/>
            <a:ext cx="7560840" cy="5191125"/>
          </a:xfrm>
          <a:prstGeom prst="rect">
            <a:avLst/>
          </a:prstGeom>
        </p:spPr>
      </p:pic>
      <p:pic>
        <p:nvPicPr>
          <p:cNvPr id="8" name="Picture 4" descr="https://afrobizhub.com/data/frontImages/b2b/buying_images/1369201553_Butter-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564904"/>
            <a:ext cx="1134606" cy="94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content.science20.com/files/images/not%20GMO%20vegan%20cheese%20but%20could%20you%20tell%20anyway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394482"/>
            <a:ext cx="1138163" cy="80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426" name="Picture 2" descr="http://www.cinemablend.com/images/news_img/37179/Shaun_The_Sheep_3717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861048"/>
            <a:ext cx="2423404" cy="121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2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31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31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314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2314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Beware of data over-fitting /data over-mining.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3521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Pitfalls in Factor Discovering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Survivorship bias:</a:t>
            </a:r>
          </a:p>
          <a:p>
            <a:pPr lvl="1"/>
            <a:r>
              <a:rPr lang="en-US" dirty="0"/>
              <a:t>Back-tests with companies that are still in business today</a:t>
            </a:r>
          </a:p>
          <a:p>
            <a:endParaRPr lang="en-US" dirty="0"/>
          </a:p>
          <a:p>
            <a:r>
              <a:rPr lang="en-US" dirty="0"/>
              <a:t>Look-ahead bias </a:t>
            </a:r>
          </a:p>
          <a:p>
            <a:pPr lvl="1"/>
            <a:r>
              <a:rPr lang="en-US" dirty="0"/>
              <a:t>using data or information that was unknown or unavailable at the time an investment decision was made (restated accounting data)</a:t>
            </a:r>
          </a:p>
          <a:p>
            <a:endParaRPr lang="en-US" dirty="0"/>
          </a:p>
          <a:p>
            <a:r>
              <a:rPr lang="en-US" dirty="0"/>
              <a:t>Fail to fully consider transaction costs and short availability</a:t>
            </a:r>
          </a:p>
          <a:p>
            <a:endParaRPr lang="en-US" dirty="0"/>
          </a:p>
          <a:p>
            <a:r>
              <a:rPr lang="en-US" dirty="0"/>
              <a:t>History does not always repeat itself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414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Discover</a:t>
            </a:r>
            <a:r>
              <a:rPr lang="en-US" dirty="0"/>
              <a:t> Return Predictive Factors:</a:t>
            </a:r>
            <a:br>
              <a:rPr lang="en-US" dirty="0"/>
            </a:br>
            <a:r>
              <a:rPr lang="en-US" dirty="0"/>
              <a:t>Guidance from Valuation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Value of a security should equal to the present value of future cash distributions: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endParaRPr lang="en-US" sz="2800" dirty="0"/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  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      where</a:t>
            </a:r>
          </a:p>
          <a:p>
            <a:pPr marL="742950" lvl="1" indent="-285750">
              <a:lnSpc>
                <a:spcPct val="90000"/>
              </a:lnSpc>
              <a:buFont typeface="Arial" charset="0"/>
              <a:buChar char="─"/>
            </a:pPr>
            <a:r>
              <a:rPr lang="en-US" sz="2400" i="1" dirty="0" err="1"/>
              <a:t>V</a:t>
            </a:r>
            <a:r>
              <a:rPr lang="en-US" sz="2400" i="1" baseline="-25000" dirty="0" err="1"/>
              <a:t>t</a:t>
            </a:r>
            <a:r>
              <a:rPr lang="en-US" sz="2400" dirty="0"/>
              <a:t> = Value of a stock at time t</a:t>
            </a:r>
          </a:p>
          <a:p>
            <a:pPr marL="742950" lvl="1" indent="-285750">
              <a:lnSpc>
                <a:spcPct val="90000"/>
              </a:lnSpc>
              <a:buFont typeface="Arial" charset="0"/>
              <a:buChar char="─"/>
            </a:pPr>
            <a:r>
              <a:rPr lang="en-US" sz="2400" i="1" dirty="0"/>
              <a:t>E</a:t>
            </a:r>
            <a:r>
              <a:rPr lang="en-US" sz="2400" i="1" baseline="-25000" dirty="0"/>
              <a:t>M</a:t>
            </a:r>
            <a:r>
              <a:rPr lang="en-US" sz="2400" i="1" dirty="0"/>
              <a:t>[</a:t>
            </a:r>
            <a:r>
              <a:rPr lang="en-US" sz="2400" i="1" dirty="0" err="1"/>
              <a:t>CF</a:t>
            </a:r>
            <a:r>
              <a:rPr lang="en-US" sz="2400" i="1" baseline="-25000" dirty="0" err="1"/>
              <a:t>t+</a:t>
            </a:r>
            <a:r>
              <a:rPr lang="en-US" sz="2400" i="1" baseline="-25000" dirty="0" err="1">
                <a:latin typeface="Symbol" pitchFamily="18" charset="2"/>
              </a:rPr>
              <a:t>t</a:t>
            </a:r>
            <a:r>
              <a:rPr lang="en-US" sz="2400" i="1" dirty="0"/>
              <a:t>] </a:t>
            </a:r>
            <a:r>
              <a:rPr lang="en-US" sz="2400" dirty="0"/>
              <a:t>= Consensus market expectation at time t of cash distribution at time </a:t>
            </a:r>
            <a:r>
              <a:rPr lang="en-US" sz="2400" dirty="0" err="1"/>
              <a:t>t+</a:t>
            </a:r>
            <a:r>
              <a:rPr lang="en-US" sz="2400" dirty="0" err="1">
                <a:latin typeface="Symbol" pitchFamily="18" charset="2"/>
              </a:rPr>
              <a:t>t</a:t>
            </a:r>
            <a:endParaRPr lang="en-US" sz="2400" dirty="0">
              <a:latin typeface="Symbol" pitchFamily="18" charset="2"/>
            </a:endParaRPr>
          </a:p>
          <a:p>
            <a:pPr marL="742950" lvl="1" indent="-285750">
              <a:lnSpc>
                <a:spcPct val="90000"/>
              </a:lnSpc>
              <a:buFont typeface="Arial" charset="0"/>
              <a:buChar char="─"/>
            </a:pPr>
            <a:r>
              <a:rPr lang="en-US" sz="2400" i="1" dirty="0"/>
              <a:t>r</a:t>
            </a:r>
            <a:r>
              <a:rPr lang="en-US" sz="2400" i="1" baseline="-25000" dirty="0"/>
              <a:t>M</a:t>
            </a:r>
            <a:r>
              <a:rPr lang="en-US" sz="2400" dirty="0"/>
              <a:t> = market’s required rate of return at time t</a:t>
            </a:r>
            <a:endParaRPr lang="en-US" sz="2400" dirty="0">
              <a:latin typeface="Symbol" pitchFamily="18" charset="2"/>
            </a:endParaRPr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/>
        </p:nvGraphicFramePr>
        <p:xfrm>
          <a:off x="2627784" y="2507036"/>
          <a:ext cx="3096344" cy="1211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Equation" r:id="rId3" imgW="1168200" imgH="457200" progId="Equation.3">
                  <p:embed/>
                </p:oleObj>
              </mc:Choice>
              <mc:Fallback>
                <p:oleObj name="Equation" r:id="rId3" imgW="1168200" imgH="457200" progId="Equation.3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2507036"/>
                        <a:ext cx="3096344" cy="1211856"/>
                      </a:xfrm>
                      <a:prstGeom prst="rect">
                        <a:avLst/>
                      </a:prstGeom>
                      <a:solidFill>
                        <a:schemeClr val="bg1">
                          <a:alpha val="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449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Drives Changes of Stock Prices?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 hangingPunct="0"/>
            <a:r>
              <a:rPr lang="en-US" dirty="0"/>
              <a:t>Cum-dividend price change between period </a:t>
            </a:r>
            <a:r>
              <a:rPr lang="en-US" i="1" dirty="0"/>
              <a:t>t</a:t>
            </a:r>
            <a:r>
              <a:rPr lang="en-US" dirty="0"/>
              <a:t> and period </a:t>
            </a:r>
            <a:r>
              <a:rPr lang="en-US" i="1" dirty="0"/>
              <a:t>t+1</a:t>
            </a:r>
            <a:r>
              <a:rPr lang="en-US" dirty="0"/>
              <a:t> has 3 components:</a:t>
            </a:r>
          </a:p>
          <a:p>
            <a:pPr eaLnBrk="0" hangingPunct="0"/>
            <a:endParaRPr lang="en-US" dirty="0"/>
          </a:p>
          <a:p>
            <a:pPr marL="800100" lvl="1" indent="-342900" eaLnBrk="0" hangingPunct="0">
              <a:buFontTx/>
              <a:buChar char="•"/>
            </a:pPr>
            <a:r>
              <a:rPr lang="en-US" sz="2400" i="1" dirty="0"/>
              <a:t>r</a:t>
            </a:r>
            <a:r>
              <a:rPr lang="en-US" sz="2400" i="1" baseline="-25000" dirty="0"/>
              <a:t>M </a:t>
            </a:r>
            <a:r>
              <a:rPr lang="en-US" sz="2400" dirty="0"/>
              <a:t>: The expected return that was priced into the stock at period t (“</a:t>
            </a:r>
            <a:r>
              <a:rPr lang="en-US" sz="2400" u="sng" dirty="0"/>
              <a:t>Expected Return</a:t>
            </a:r>
            <a:r>
              <a:rPr lang="en-US" sz="2400" dirty="0"/>
              <a:t>”)</a:t>
            </a:r>
          </a:p>
          <a:p>
            <a:pPr marL="800100" lvl="1" indent="-342900" eaLnBrk="0" hangingPunct="0">
              <a:buFontTx/>
              <a:buChar char="•"/>
            </a:pPr>
            <a:endParaRPr lang="en-US" sz="2400" dirty="0"/>
          </a:p>
          <a:p>
            <a:pPr marL="800100" lvl="1" indent="-342900" eaLnBrk="0" hangingPunct="0">
              <a:buFontTx/>
              <a:buChar char="•"/>
            </a:pPr>
            <a:r>
              <a:rPr lang="en-US" sz="2400" dirty="0"/>
              <a:t> </a:t>
            </a:r>
            <a:r>
              <a:rPr lang="en-US" sz="2400" i="1" dirty="0">
                <a:latin typeface="Symbol" pitchFamily="18" charset="2"/>
              </a:rPr>
              <a:t>D</a:t>
            </a:r>
            <a:r>
              <a:rPr lang="en-US" sz="2400" i="1" baseline="-25000" dirty="0"/>
              <a:t>t,t+1</a:t>
            </a:r>
            <a:r>
              <a:rPr lang="en-US" sz="2400" i="1" dirty="0"/>
              <a:t> E</a:t>
            </a:r>
            <a:r>
              <a:rPr lang="en-US" sz="2400" i="1" baseline="-25000" dirty="0"/>
              <a:t>M</a:t>
            </a:r>
            <a:r>
              <a:rPr lang="en-US" sz="2400" i="1" dirty="0"/>
              <a:t>[</a:t>
            </a:r>
            <a:r>
              <a:rPr lang="en-US" sz="2400" i="1" dirty="0" err="1"/>
              <a:t>CF</a:t>
            </a:r>
            <a:r>
              <a:rPr lang="en-US" sz="2400" i="1" baseline="-25000" dirty="0" err="1"/>
              <a:t>t+</a:t>
            </a:r>
            <a:r>
              <a:rPr lang="en-US" sz="2400" i="1" baseline="-25000" dirty="0" err="1">
                <a:latin typeface="Symbol" pitchFamily="18" charset="2"/>
              </a:rPr>
              <a:t>t</a:t>
            </a:r>
            <a:r>
              <a:rPr lang="en-US" sz="2400" i="1" dirty="0"/>
              <a:t>] : </a:t>
            </a:r>
            <a:r>
              <a:rPr lang="en-US" sz="2400" dirty="0"/>
              <a:t>News causing revisions to the market’s cash flow expectations (“</a:t>
            </a:r>
            <a:r>
              <a:rPr lang="en-US" sz="2400" u="sng" dirty="0"/>
              <a:t>Fundamental News</a:t>
            </a:r>
            <a:r>
              <a:rPr lang="en-US" sz="2400" dirty="0"/>
              <a:t>”)</a:t>
            </a:r>
          </a:p>
          <a:p>
            <a:pPr marL="800100" lvl="1" indent="-342900" eaLnBrk="0" hangingPunct="0">
              <a:buFontTx/>
              <a:buChar char="•"/>
            </a:pPr>
            <a:endParaRPr lang="en-US" sz="2400" dirty="0"/>
          </a:p>
          <a:p>
            <a:pPr marL="800100" lvl="1" indent="-342900" eaLnBrk="0" hangingPunct="0">
              <a:buFontTx/>
              <a:buChar char="•"/>
            </a:pPr>
            <a:r>
              <a:rPr lang="en-US" sz="2400" i="1" dirty="0"/>
              <a:t> </a:t>
            </a:r>
            <a:r>
              <a:rPr lang="en-US" sz="2400" i="1" dirty="0">
                <a:latin typeface="Symbol" pitchFamily="18" charset="2"/>
              </a:rPr>
              <a:t>D</a:t>
            </a:r>
            <a:r>
              <a:rPr lang="en-US" sz="2400" i="1" baseline="-25000" dirty="0"/>
              <a:t>t,t+1</a:t>
            </a:r>
            <a:r>
              <a:rPr lang="en-US" sz="2400" i="1" dirty="0"/>
              <a:t> [r</a:t>
            </a:r>
            <a:r>
              <a:rPr lang="en-US" sz="2400" i="1" baseline="-25000" dirty="0"/>
              <a:t>M</a:t>
            </a:r>
            <a:r>
              <a:rPr lang="en-US" sz="2400" i="1" dirty="0"/>
              <a:t>]: </a:t>
            </a:r>
            <a:r>
              <a:rPr lang="en-US" sz="2400" dirty="0"/>
              <a:t>Changes in the market’s required rate of return (“</a:t>
            </a:r>
            <a:r>
              <a:rPr lang="en-US" sz="2400" u="sng" dirty="0"/>
              <a:t>Expected Return News</a:t>
            </a:r>
            <a:r>
              <a:rPr lang="en-US" sz="2400" dirty="0"/>
              <a:t>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9892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Relative Importance of Return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9484" y="4653136"/>
            <a:ext cx="7482408" cy="1440160"/>
          </a:xfrm>
          <a:ln w="19050">
            <a:solidFill>
              <a:srgbClr val="FF0000"/>
            </a:solidFill>
          </a:ln>
        </p:spPr>
        <p:txBody>
          <a:bodyPr>
            <a:normAutofit fontScale="92500"/>
          </a:bodyPr>
          <a:lstStyle/>
          <a:p>
            <a:r>
              <a:rPr lang="en-US" sz="2000" dirty="0"/>
              <a:t>Expected returns, together with fundamental news explains about 40% of the cross-sectional variation of annual stock returns</a:t>
            </a:r>
          </a:p>
          <a:p>
            <a:endParaRPr lang="en-US" sz="2000" dirty="0"/>
          </a:p>
          <a:p>
            <a:r>
              <a:rPr lang="en-US" sz="2000" dirty="0"/>
              <a:t>Expected returns news is an important driver of the “unexplained area”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graphicFrame>
        <p:nvGraphicFramePr>
          <p:cNvPr id="6" name="Chart 5"/>
          <p:cNvGraphicFramePr/>
          <p:nvPr/>
        </p:nvGraphicFramePr>
        <p:xfrm>
          <a:off x="899592" y="1052736"/>
          <a:ext cx="7344816" cy="3456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475656" y="4429224"/>
            <a:ext cx="67687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+mn-lt"/>
              </a:rPr>
              <a:t>Source: Richardson, Sloan and You, 2012, What makes Stock Prices Move? Financial analyst Journal 68(2).</a:t>
            </a:r>
          </a:p>
        </p:txBody>
      </p:sp>
    </p:spTree>
    <p:extLst>
      <p:ext uri="{BB962C8B-B14F-4D97-AF65-F5344CB8AC3E}">
        <p14:creationId xmlns:p14="http://schemas.microsoft.com/office/powerpoint/2010/main" val="267293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Plan</a:t>
            </a:r>
            <a:endParaRPr lang="en-US" sz="3600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pillars of quantitative investing</a:t>
            </a:r>
          </a:p>
          <a:p>
            <a:r>
              <a:rPr lang="en-US" dirty="0" smtClean="0"/>
              <a:t>Evaluation of alpha factors</a:t>
            </a:r>
          </a:p>
          <a:p>
            <a:r>
              <a:rPr lang="en-US" dirty="0" smtClean="0"/>
              <a:t>Framework for factor discovery</a:t>
            </a:r>
          </a:p>
          <a:p>
            <a:r>
              <a:rPr lang="en-US" altLang="zh-CN" dirty="0" smtClean="0"/>
              <a:t>Application of machine learning in factor discovery</a:t>
            </a:r>
            <a:endParaRPr lang="en-US" dirty="0" smtClean="0"/>
          </a:p>
          <a:p>
            <a:endParaRPr lang="en-US" dirty="0"/>
          </a:p>
          <a:p>
            <a:pPr lvl="1" eaLnBrk="1" hangingPunct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774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Discover</a:t>
            </a:r>
            <a:r>
              <a:rPr lang="en-US" dirty="0"/>
              <a:t> Return Predictive Factors:</a:t>
            </a:r>
            <a:br>
              <a:rPr lang="en-US" dirty="0"/>
            </a:br>
            <a:r>
              <a:rPr lang="en-US"/>
              <a:t>Implication </a:t>
            </a:r>
            <a:r>
              <a:rPr lang="en-US" smtClean="0"/>
              <a:t>of </a:t>
            </a:r>
            <a:r>
              <a:rPr lang="en-US" dirty="0"/>
              <a:t>the Valuation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types of potential factors:</a:t>
            </a:r>
          </a:p>
          <a:p>
            <a:pPr lvl="1"/>
            <a:r>
              <a:rPr lang="en-US" dirty="0"/>
              <a:t>Factors that capture the expected returns</a:t>
            </a:r>
          </a:p>
          <a:p>
            <a:pPr lvl="1"/>
            <a:r>
              <a:rPr lang="en-US" dirty="0"/>
              <a:t>Factors that help predict future fundamental news</a:t>
            </a:r>
          </a:p>
          <a:p>
            <a:pPr lvl="1"/>
            <a:r>
              <a:rPr lang="en-US" dirty="0"/>
              <a:t>Factors that help predict future expected return news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9532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Multifactor Quantitative Investing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55576" y="1196752"/>
            <a:ext cx="504056" cy="4896544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Key Elements of Quantitative Investing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547664" y="1196752"/>
            <a:ext cx="1080120" cy="1008112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Alpha</a:t>
            </a:r>
          </a:p>
          <a:p>
            <a:pPr algn="ctr"/>
            <a:endParaRPr lang="en-US" sz="1200" i="1" dirty="0">
              <a:solidFill>
                <a:schemeClr val="tx1"/>
              </a:solidFill>
            </a:endParaRP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Return Prediction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547664" y="3175603"/>
            <a:ext cx="1080120" cy="936104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Risk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5157192"/>
            <a:ext cx="1080120" cy="936104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T-cost</a:t>
            </a:r>
          </a:p>
          <a:p>
            <a:pPr algn="ctr"/>
            <a:endParaRPr lang="en-US" sz="1200" i="1" dirty="0">
              <a:solidFill>
                <a:schemeClr val="tx1"/>
              </a:solidFill>
            </a:endParaRP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Transaction cost</a:t>
            </a:r>
          </a:p>
        </p:txBody>
      </p:sp>
      <p:cxnSp>
        <p:nvCxnSpPr>
          <p:cNvPr id="10" name="Elbow Connector 9"/>
          <p:cNvCxnSpPr>
            <a:stCxn id="4" idx="3"/>
            <a:endCxn id="6" idx="1"/>
          </p:cNvCxnSpPr>
          <p:nvPr/>
        </p:nvCxnSpPr>
        <p:spPr>
          <a:xfrm flipV="1">
            <a:off x="1259632" y="1700808"/>
            <a:ext cx="288032" cy="194421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3"/>
            <a:endCxn id="7" idx="1"/>
          </p:cNvCxnSpPr>
          <p:nvPr/>
        </p:nvCxnSpPr>
        <p:spPr>
          <a:xfrm flipV="1">
            <a:off x="1259632" y="3643655"/>
            <a:ext cx="288032" cy="13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3"/>
            <a:endCxn id="8" idx="1"/>
          </p:cNvCxnSpPr>
          <p:nvPr/>
        </p:nvCxnSpPr>
        <p:spPr>
          <a:xfrm>
            <a:off x="1259632" y="3645024"/>
            <a:ext cx="288032" cy="198022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4283968" y="1197160"/>
            <a:ext cx="504056" cy="1619772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Fundamental News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4283968" y="2996951"/>
            <a:ext cx="504056" cy="1579289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Expected Returns</a:t>
            </a:r>
            <a:endParaRPr lang="en-US" sz="1100" b="1" i="1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283968" y="4635134"/>
            <a:ext cx="504056" cy="1458162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Expected Returns News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5164329" y="2458988"/>
            <a:ext cx="1655796" cy="360040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Profitability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164477" y="191683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Overinvestment 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5164865" y="2996952"/>
            <a:ext cx="1655796" cy="360040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Earnings Quality 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5164865" y="3606192"/>
            <a:ext cx="1655796" cy="360040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Value Factors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5163408" y="4635134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Sentiment factors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5168719" y="5733256"/>
            <a:ext cx="1655796" cy="360040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Technical factors 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2843808" y="1205753"/>
            <a:ext cx="1152128" cy="990110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Evaluate Alpha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Factors</a:t>
            </a:r>
          </a:p>
          <a:p>
            <a:pPr algn="ctr"/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2879812" y="2708920"/>
            <a:ext cx="1116124" cy="2158694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Identify  Alpha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Factors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i="1" dirty="0">
                <a:solidFill>
                  <a:schemeClr val="tx1"/>
                </a:solidFill>
              </a:rPr>
              <a:t>Drivers of stock returns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64" name="Straight Arrow Connector 63"/>
          <p:cNvCxnSpPr>
            <a:stCxn id="6" idx="3"/>
            <a:endCxn id="61" idx="1"/>
          </p:cNvCxnSpPr>
          <p:nvPr/>
        </p:nvCxnSpPr>
        <p:spPr>
          <a:xfrm>
            <a:off x="2627784" y="1700808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6" idx="3"/>
            <a:endCxn id="62" idx="1"/>
          </p:cNvCxnSpPr>
          <p:nvPr/>
        </p:nvCxnSpPr>
        <p:spPr>
          <a:xfrm>
            <a:off x="2627784" y="1700808"/>
            <a:ext cx="252028" cy="208745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2" idx="3"/>
            <a:endCxn id="39" idx="1"/>
          </p:cNvCxnSpPr>
          <p:nvPr/>
        </p:nvCxnSpPr>
        <p:spPr>
          <a:xfrm flipV="1">
            <a:off x="3995936" y="3786596"/>
            <a:ext cx="288032" cy="16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62" idx="3"/>
            <a:endCxn id="38" idx="1"/>
          </p:cNvCxnSpPr>
          <p:nvPr/>
        </p:nvCxnSpPr>
        <p:spPr>
          <a:xfrm flipV="1">
            <a:off x="3995936" y="2007046"/>
            <a:ext cx="288032" cy="178122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62" idx="3"/>
            <a:endCxn id="40" idx="1"/>
          </p:cNvCxnSpPr>
          <p:nvPr/>
        </p:nvCxnSpPr>
        <p:spPr>
          <a:xfrm>
            <a:off x="3995936" y="3788267"/>
            <a:ext cx="288032" cy="157594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39" idx="3"/>
            <a:endCxn id="39" idx="3"/>
          </p:cNvCxnSpPr>
          <p:nvPr/>
        </p:nvCxnSpPr>
        <p:spPr>
          <a:xfrm>
            <a:off x="4788024" y="3786596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39" idx="3"/>
            <a:endCxn id="55" idx="1"/>
          </p:cNvCxnSpPr>
          <p:nvPr/>
        </p:nvCxnSpPr>
        <p:spPr>
          <a:xfrm flipV="1">
            <a:off x="4788024" y="3786212"/>
            <a:ext cx="376841" cy="3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38" idx="3"/>
            <a:endCxn id="49" idx="1"/>
          </p:cNvCxnSpPr>
          <p:nvPr/>
        </p:nvCxnSpPr>
        <p:spPr>
          <a:xfrm>
            <a:off x="4788024" y="2007046"/>
            <a:ext cx="376305" cy="63196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stCxn id="38" idx="3"/>
            <a:endCxn id="54" idx="1"/>
          </p:cNvCxnSpPr>
          <p:nvPr/>
        </p:nvCxnSpPr>
        <p:spPr>
          <a:xfrm>
            <a:off x="4788024" y="2007046"/>
            <a:ext cx="376841" cy="116992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/>
          <p:cNvCxnSpPr>
            <a:stCxn id="40" idx="3"/>
            <a:endCxn id="56" idx="1"/>
          </p:cNvCxnSpPr>
          <p:nvPr/>
        </p:nvCxnSpPr>
        <p:spPr>
          <a:xfrm flipV="1">
            <a:off x="4788024" y="4815154"/>
            <a:ext cx="375384" cy="54906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>
            <a:stCxn id="40" idx="3"/>
            <a:endCxn id="57" idx="1"/>
          </p:cNvCxnSpPr>
          <p:nvPr/>
        </p:nvCxnSpPr>
        <p:spPr>
          <a:xfrm>
            <a:off x="4788024" y="5364215"/>
            <a:ext cx="380695" cy="54906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21</a:t>
            </a:fld>
            <a:endParaRPr lang="en-US" altLang="en-US" dirty="0"/>
          </a:p>
        </p:txBody>
      </p:sp>
      <p:sp>
        <p:nvSpPr>
          <p:cNvPr id="111" name="Rounded Rectangle 110"/>
          <p:cNvSpPr/>
          <p:nvPr/>
        </p:nvSpPr>
        <p:spPr>
          <a:xfrm>
            <a:off x="7668344" y="1205753"/>
            <a:ext cx="504056" cy="4896544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Build Portfolio with </a:t>
            </a:r>
            <a:r>
              <a:rPr lang="en-US" b="1" dirty="0" smtClean="0">
                <a:solidFill>
                  <a:schemeClr val="tx1"/>
                </a:solidFill>
              </a:rPr>
              <a:t>Stock </a:t>
            </a:r>
            <a:r>
              <a:rPr lang="en-US" b="1" dirty="0">
                <a:solidFill>
                  <a:schemeClr val="tx1"/>
                </a:solidFill>
              </a:rPr>
              <a:t>Screen &amp; Multi-Factor Models</a:t>
            </a:r>
          </a:p>
        </p:txBody>
      </p:sp>
      <p:cxnSp>
        <p:nvCxnSpPr>
          <p:cNvPr id="117" name="Elbow Connector 116"/>
          <p:cNvCxnSpPr>
            <a:stCxn id="49" idx="3"/>
            <a:endCxn id="111" idx="1"/>
          </p:cNvCxnSpPr>
          <p:nvPr/>
        </p:nvCxnSpPr>
        <p:spPr>
          <a:xfrm>
            <a:off x="6820125" y="2639008"/>
            <a:ext cx="848219" cy="101501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118"/>
          <p:cNvCxnSpPr>
            <a:stCxn id="50" idx="3"/>
            <a:endCxn id="111" idx="1"/>
          </p:cNvCxnSpPr>
          <p:nvPr/>
        </p:nvCxnSpPr>
        <p:spPr>
          <a:xfrm>
            <a:off x="6820661" y="2096852"/>
            <a:ext cx="847683" cy="155717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54" idx="3"/>
            <a:endCxn id="111" idx="1"/>
          </p:cNvCxnSpPr>
          <p:nvPr/>
        </p:nvCxnSpPr>
        <p:spPr>
          <a:xfrm>
            <a:off x="6820661" y="3176972"/>
            <a:ext cx="847683" cy="47705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/>
          <p:cNvCxnSpPr>
            <a:stCxn id="55" idx="3"/>
            <a:endCxn id="111" idx="1"/>
          </p:cNvCxnSpPr>
          <p:nvPr/>
        </p:nvCxnSpPr>
        <p:spPr>
          <a:xfrm flipV="1">
            <a:off x="6820661" y="3654025"/>
            <a:ext cx="847683" cy="13218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/>
          <p:cNvCxnSpPr>
            <a:stCxn id="56" idx="3"/>
            <a:endCxn id="111" idx="1"/>
          </p:cNvCxnSpPr>
          <p:nvPr/>
        </p:nvCxnSpPr>
        <p:spPr>
          <a:xfrm flipV="1">
            <a:off x="6819592" y="3654025"/>
            <a:ext cx="848752" cy="116112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/>
          <p:cNvCxnSpPr>
            <a:stCxn id="57" idx="3"/>
            <a:endCxn id="111" idx="1"/>
          </p:cNvCxnSpPr>
          <p:nvPr/>
        </p:nvCxnSpPr>
        <p:spPr>
          <a:xfrm flipV="1">
            <a:off x="6824515" y="3654025"/>
            <a:ext cx="843829" cy="225925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5163408" y="1205753"/>
            <a:ext cx="1655796" cy="548857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Fundamental momentum</a:t>
            </a:r>
          </a:p>
        </p:txBody>
      </p:sp>
      <p:cxnSp>
        <p:nvCxnSpPr>
          <p:cNvPr id="18" name="Elbow Connector 17"/>
          <p:cNvCxnSpPr>
            <a:stCxn id="38" idx="3"/>
            <a:endCxn id="50" idx="1"/>
          </p:cNvCxnSpPr>
          <p:nvPr/>
        </p:nvCxnSpPr>
        <p:spPr>
          <a:xfrm>
            <a:off x="4788024" y="2007046"/>
            <a:ext cx="376453" cy="8980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38" idx="3"/>
            <a:endCxn id="43" idx="1"/>
          </p:cNvCxnSpPr>
          <p:nvPr/>
        </p:nvCxnSpPr>
        <p:spPr>
          <a:xfrm flipV="1">
            <a:off x="4788024" y="1480182"/>
            <a:ext cx="375384" cy="526864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43" idx="3"/>
            <a:endCxn id="111" idx="1"/>
          </p:cNvCxnSpPr>
          <p:nvPr/>
        </p:nvCxnSpPr>
        <p:spPr>
          <a:xfrm>
            <a:off x="6819204" y="1480182"/>
            <a:ext cx="849140" cy="217384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64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38" grpId="0" animBg="1"/>
      <p:bldP spid="39" grpId="0" animBg="1"/>
      <p:bldP spid="40" grpId="0" animBg="1"/>
      <p:bldP spid="49" grpId="0" animBg="1"/>
      <p:bldP spid="50" grpId="0" animBg="1"/>
      <p:bldP spid="54" grpId="0" animBg="1"/>
      <p:bldP spid="55" grpId="0" animBg="1"/>
      <p:bldP spid="56" grpId="0" animBg="1"/>
      <p:bldP spid="57" grpId="0" animBg="1"/>
      <p:bldP spid="61" grpId="0" animBg="1"/>
      <p:bldP spid="62" grpId="0" animBg="1"/>
      <p:bldP spid="111" grpId="0" animBg="1"/>
      <p:bldP spid="4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JP Morgan Composite Factor</a:t>
            </a:r>
          </a:p>
        </p:txBody>
      </p:sp>
      <p:pic>
        <p:nvPicPr>
          <p:cNvPr id="2365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94855"/>
            <a:ext cx="7554913" cy="436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3131840" y="1759848"/>
            <a:ext cx="30243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827584" y="1628800"/>
            <a:ext cx="201622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82719" y="2636912"/>
            <a:ext cx="201622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76357" y="3723959"/>
            <a:ext cx="201622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76357" y="4957760"/>
            <a:ext cx="201622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76357" y="5273500"/>
            <a:ext cx="201622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3138767" y="2832155"/>
            <a:ext cx="30243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323711" y="3888756"/>
            <a:ext cx="13446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145694" y="4048083"/>
            <a:ext cx="279445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131840" y="5117081"/>
            <a:ext cx="49893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131840" y="5270762"/>
            <a:ext cx="279445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131840" y="5431370"/>
            <a:ext cx="488961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131840" y="5583770"/>
            <a:ext cx="488961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145694" y="5733256"/>
            <a:ext cx="19303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1104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我国医疗人工智能产业发展情况与人才需求探讨_行业动态_新闻中心_RFID世界网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964" y="1971422"/>
            <a:ext cx="2205682" cy="132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機器手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605" y="1971421"/>
            <a:ext cx="2460259" cy="132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Evolution of Investment Technology 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63544" y="3327760"/>
            <a:ext cx="234596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latin typeface="+mn-lt"/>
              </a:rPr>
              <a:t>Traditional Investing</a:t>
            </a:r>
          </a:p>
          <a:p>
            <a:endParaRPr lang="en-US" altLang="zh-CN" sz="1500" b="1" dirty="0">
              <a:latin typeface="+mn-lt"/>
            </a:endParaRPr>
          </a:p>
          <a:p>
            <a:pPr marL="244342" indent="-244342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lt"/>
              </a:rPr>
              <a:t>Human intelligence</a:t>
            </a:r>
          </a:p>
          <a:p>
            <a:pPr marL="244342" indent="-244342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lt"/>
              </a:rPr>
              <a:t>Adaptive</a:t>
            </a:r>
          </a:p>
          <a:p>
            <a:pPr marL="244342" indent="-244342">
              <a:buFont typeface="Arial" panose="020B0604020202020204" pitchFamily="34" charset="0"/>
              <a:buChar char="•"/>
            </a:pPr>
            <a:endParaRPr lang="en-HK" altLang="zh-CN" sz="1500" dirty="0">
              <a:latin typeface="+mn-lt"/>
            </a:endParaRPr>
          </a:p>
          <a:p>
            <a:pPr marL="244342" indent="-244342"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srgbClr val="FF0000"/>
                </a:solidFill>
                <a:latin typeface="+mn-lt"/>
              </a:rPr>
              <a:t>Low information processing efficiency</a:t>
            </a:r>
          </a:p>
          <a:p>
            <a:pPr marL="244342" indent="-244342"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srgbClr val="FF0000"/>
                </a:solidFill>
                <a:latin typeface="+mn-lt"/>
              </a:rPr>
              <a:t>High portfolio concentration</a:t>
            </a:r>
            <a:r>
              <a:rPr lang="zh-CN" altLang="en-US" sz="15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1500" dirty="0">
                <a:solidFill>
                  <a:srgbClr val="FF0000"/>
                </a:solidFill>
                <a:latin typeface="+mn-lt"/>
              </a:rPr>
              <a:t>&amp; risk</a:t>
            </a:r>
          </a:p>
          <a:p>
            <a:pPr marL="244342" indent="-244342"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srgbClr val="FF0000"/>
                </a:solidFill>
                <a:latin typeface="+mn-lt"/>
              </a:rPr>
              <a:t>Susceptible to emotional biases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10605" y="3327759"/>
            <a:ext cx="246025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latin typeface="+mn-lt"/>
                <a:ea typeface="+mj-ea"/>
              </a:rPr>
              <a:t>Quantitative Investing</a:t>
            </a:r>
          </a:p>
          <a:p>
            <a:endParaRPr lang="en-US" altLang="zh-CN" sz="1500" b="1" dirty="0">
              <a:latin typeface="+mn-lt"/>
              <a:ea typeface="+mj-ea"/>
            </a:endParaRPr>
          </a:p>
          <a:p>
            <a:pPr marL="244342" indent="-244342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lt"/>
                <a:ea typeface="+mj-ea"/>
              </a:rPr>
              <a:t>Hard-coded expert system</a:t>
            </a:r>
            <a:endParaRPr lang="en-US" altLang="zh-CN" sz="1500" dirty="0">
              <a:solidFill>
                <a:srgbClr val="FF0000"/>
              </a:solidFill>
              <a:latin typeface="+mn-lt"/>
              <a:ea typeface="+mj-ea"/>
            </a:endParaRPr>
          </a:p>
          <a:p>
            <a:pPr marL="244342" indent="-244342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lt"/>
                <a:ea typeface="+mj-ea"/>
              </a:rPr>
              <a:t>High information processing efficiency</a:t>
            </a:r>
          </a:p>
          <a:p>
            <a:pPr marL="244342" indent="-244342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lt"/>
                <a:ea typeface="+mj-ea"/>
              </a:rPr>
              <a:t>Immune from emotional biases</a:t>
            </a:r>
          </a:p>
          <a:p>
            <a:pPr marL="244342" indent="-244342">
              <a:buFont typeface="Arial" panose="020B0604020202020204" pitchFamily="34" charset="0"/>
              <a:buChar char="•"/>
            </a:pPr>
            <a:r>
              <a:rPr lang="en-HK" altLang="zh-CN" sz="1500" dirty="0">
                <a:latin typeface="+mn-lt"/>
                <a:ea typeface="+mj-ea"/>
              </a:rPr>
              <a:t>Diversified portfolios</a:t>
            </a:r>
          </a:p>
          <a:p>
            <a:pPr marL="244342" indent="-244342">
              <a:buFont typeface="Arial" panose="020B0604020202020204" pitchFamily="34" charset="0"/>
              <a:buChar char="•"/>
            </a:pPr>
            <a:endParaRPr lang="en-HK" altLang="zh-CN" sz="1500" dirty="0">
              <a:latin typeface="+mn-lt"/>
              <a:ea typeface="+mj-ea"/>
            </a:endParaRPr>
          </a:p>
          <a:p>
            <a:pPr marL="244342" indent="-244342"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srgbClr val="FF0000"/>
                </a:solidFill>
                <a:latin typeface="+mn-lt"/>
                <a:ea typeface="+mj-ea"/>
              </a:rPr>
              <a:t>Limited adaptability</a:t>
            </a:r>
            <a:endParaRPr lang="zh-CN" altLang="en-US" sz="1500" dirty="0">
              <a:solidFill>
                <a:srgbClr val="FF0000"/>
              </a:solidFill>
              <a:latin typeface="+mn-lt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71964" y="3327760"/>
            <a:ext cx="22056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latin typeface="+mn-lt"/>
                <a:ea typeface="+mj-ea"/>
              </a:rPr>
              <a:t>AI Investing</a:t>
            </a:r>
          </a:p>
          <a:p>
            <a:endParaRPr lang="en-US" altLang="zh-CN" sz="1500" b="1" dirty="0">
              <a:latin typeface="+mn-lt"/>
              <a:ea typeface="+mj-ea"/>
            </a:endParaRPr>
          </a:p>
          <a:p>
            <a:pPr marL="244342" indent="-244342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lt"/>
                <a:ea typeface="+mj-ea"/>
              </a:rPr>
              <a:t>AI/ML technology </a:t>
            </a:r>
          </a:p>
          <a:p>
            <a:pPr marL="244342" indent="-244342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lt"/>
                <a:ea typeface="+mj-ea"/>
              </a:rPr>
              <a:t>Ability to process big/unstructured data</a:t>
            </a:r>
          </a:p>
          <a:p>
            <a:pPr marL="244342" indent="-244342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lt"/>
                <a:ea typeface="+mj-ea"/>
              </a:rPr>
              <a:t>Adaptive and can self-adjust to changing market conditions</a:t>
            </a:r>
          </a:p>
          <a:p>
            <a:pPr marL="244342" indent="-244342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lt"/>
                <a:ea typeface="+mj-ea"/>
              </a:rPr>
              <a:t>Real-time risk control</a:t>
            </a:r>
          </a:p>
          <a:p>
            <a:pPr marL="244342" indent="-244342">
              <a:buFont typeface="Arial" panose="020B0604020202020204" pitchFamily="34" charset="0"/>
              <a:buChar char="•"/>
            </a:pPr>
            <a:endParaRPr lang="en-US" altLang="zh-CN" sz="1500" dirty="0">
              <a:latin typeface="+mn-lt"/>
              <a:ea typeface="+mj-ea"/>
            </a:endParaRPr>
          </a:p>
          <a:p>
            <a:pPr marL="244342" indent="-244342"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srgbClr val="FF0000"/>
                </a:solidFill>
                <a:latin typeface="+mn-lt"/>
                <a:ea typeface="+mj-ea"/>
              </a:rPr>
              <a:t>Low interpretability</a:t>
            </a:r>
          </a:p>
          <a:p>
            <a:pPr marL="244342" indent="-244342">
              <a:buFont typeface="Arial" panose="020B0604020202020204" pitchFamily="34" charset="0"/>
              <a:buChar char="•"/>
            </a:pPr>
            <a:endParaRPr lang="zh-CN" altLang="en-US" sz="1500" dirty="0">
              <a:latin typeface="+mn-lt"/>
              <a:ea typeface="+mj-ea"/>
            </a:endParaRPr>
          </a:p>
        </p:txBody>
      </p:sp>
      <p:pic>
        <p:nvPicPr>
          <p:cNvPr id="2050" name="Picture 2" descr="Craftsmanship of mechanical watchmaking and art mechanics - intangible  heritage - Culture Sector - UNE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43" y="1971422"/>
            <a:ext cx="2345962" cy="13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81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AI vs. Traditional Hedge Funds</a:t>
            </a:r>
            <a:endParaRPr lang="zh-CN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762000" y="981075"/>
          <a:ext cx="7554913" cy="519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2000" y="6179786"/>
            <a:ext cx="779714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25" dirty="0"/>
              <a:t>Source: </a:t>
            </a:r>
            <a:r>
              <a:rPr lang="en-US" altLang="zh-CN" sz="825" dirty="0" err="1"/>
              <a:t>Eurekahedge</a:t>
            </a:r>
            <a:r>
              <a:rPr lang="en-US" altLang="zh-CN" sz="825" dirty="0"/>
              <a:t>. The </a:t>
            </a:r>
            <a:r>
              <a:rPr lang="en-US" altLang="zh-CN" sz="825" dirty="0" err="1"/>
              <a:t>Eurekahedge</a:t>
            </a:r>
            <a:r>
              <a:rPr lang="en-US" altLang="zh-CN" sz="825" dirty="0"/>
              <a:t> AI Hedge Fund Index (Bloomberg Ticker - EHFI817) is an equally weighted index of 14 constituent funds. The index is designed to provide a broad measure of the performance of underlying hedge fund managers who utilize artificial intelligence and machine learning theory in their trading processes.</a:t>
            </a:r>
            <a:endParaRPr lang="zh-CN" altLang="en-US" sz="825" dirty="0"/>
          </a:p>
        </p:txBody>
      </p:sp>
    </p:spTree>
    <p:extLst>
      <p:ext uri="{BB962C8B-B14F-4D97-AF65-F5344CB8AC3E}">
        <p14:creationId xmlns:p14="http://schemas.microsoft.com/office/powerpoint/2010/main" val="35573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000" dirty="0"/>
              <a:t>Adoption of </a:t>
            </a:r>
            <a:r>
              <a:rPr lang="en-US" altLang="zh-CN" sz="3000" dirty="0" smtClean="0"/>
              <a:t>AI/ML </a:t>
            </a:r>
            <a:r>
              <a:rPr lang="en-US" altLang="zh-CN" sz="3000" dirty="0"/>
              <a:t>in the Investment Industry</a:t>
            </a:r>
            <a:endParaRPr lang="zh-CN" altLang="en-US" sz="30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80728"/>
            <a:ext cx="4756630" cy="51914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18630" y="5739311"/>
            <a:ext cx="30772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Source: AI Pioneers in Investment Management, CFA Institute, 2019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11153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Application of AI/ML in Quantitative Investing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Alpha/factor discovery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Factor aggregation</a:t>
            </a:r>
          </a:p>
          <a:p>
            <a:endParaRPr lang="en-US" altLang="zh-CN" dirty="0"/>
          </a:p>
          <a:p>
            <a:r>
              <a:rPr lang="en-US" altLang="zh-CN" dirty="0" smtClean="0"/>
              <a:t>Portfolio optimization</a:t>
            </a:r>
          </a:p>
          <a:p>
            <a:endParaRPr lang="en-US" altLang="zh-CN" dirty="0"/>
          </a:p>
          <a:p>
            <a:r>
              <a:rPr lang="en-US" altLang="zh-CN" dirty="0" smtClean="0"/>
              <a:t>Market timing &amp; </a:t>
            </a:r>
            <a:r>
              <a:rPr lang="en-US" altLang="zh-CN" dirty="0"/>
              <a:t>f</a:t>
            </a:r>
            <a:r>
              <a:rPr lang="en-US" altLang="zh-CN" dirty="0" smtClean="0"/>
              <a:t>actor/industry rotation</a:t>
            </a:r>
          </a:p>
          <a:p>
            <a:endParaRPr lang="en-US" altLang="zh-CN" dirty="0"/>
          </a:p>
          <a:p>
            <a:r>
              <a:rPr lang="en-US" altLang="zh-CN" dirty="0" smtClean="0"/>
              <a:t>…. 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0978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Multifactor Quantitative Investing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55576" y="1196752"/>
            <a:ext cx="504056" cy="4896544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Key Elements of Quantitative Investing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547664" y="1196752"/>
            <a:ext cx="1080120" cy="1008112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Alpha</a:t>
            </a:r>
          </a:p>
          <a:p>
            <a:pPr algn="ctr"/>
            <a:endParaRPr lang="en-US" sz="1200" i="1" dirty="0">
              <a:solidFill>
                <a:schemeClr val="tx1"/>
              </a:solidFill>
            </a:endParaRP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Return Prediction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547664" y="3175603"/>
            <a:ext cx="1080120" cy="936104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Risk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5157192"/>
            <a:ext cx="1080120" cy="936104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T-cost</a:t>
            </a:r>
          </a:p>
          <a:p>
            <a:pPr algn="ctr"/>
            <a:endParaRPr lang="en-US" sz="1200" i="1" dirty="0">
              <a:solidFill>
                <a:schemeClr val="tx1"/>
              </a:solidFill>
            </a:endParaRP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Transaction cost</a:t>
            </a:r>
          </a:p>
        </p:txBody>
      </p:sp>
      <p:cxnSp>
        <p:nvCxnSpPr>
          <p:cNvPr id="10" name="Elbow Connector 9"/>
          <p:cNvCxnSpPr>
            <a:stCxn id="4" idx="3"/>
            <a:endCxn id="6" idx="1"/>
          </p:cNvCxnSpPr>
          <p:nvPr/>
        </p:nvCxnSpPr>
        <p:spPr>
          <a:xfrm flipV="1">
            <a:off x="1259632" y="1700808"/>
            <a:ext cx="288032" cy="194421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3"/>
            <a:endCxn id="7" idx="1"/>
          </p:cNvCxnSpPr>
          <p:nvPr/>
        </p:nvCxnSpPr>
        <p:spPr>
          <a:xfrm flipV="1">
            <a:off x="1259632" y="3643655"/>
            <a:ext cx="288032" cy="13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3"/>
            <a:endCxn id="8" idx="1"/>
          </p:cNvCxnSpPr>
          <p:nvPr/>
        </p:nvCxnSpPr>
        <p:spPr>
          <a:xfrm>
            <a:off x="1259632" y="3645024"/>
            <a:ext cx="288032" cy="198022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4283968" y="1197160"/>
            <a:ext cx="504056" cy="1619772"/>
          </a:xfrm>
          <a:prstGeom prst="round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Fundamental News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4283968" y="2996951"/>
            <a:ext cx="504056" cy="1579289"/>
          </a:xfrm>
          <a:prstGeom prst="round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Expected Returns</a:t>
            </a:r>
            <a:endParaRPr lang="en-US" sz="1100" b="1" i="1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283968" y="4635134"/>
            <a:ext cx="504056" cy="1458162"/>
          </a:xfrm>
          <a:prstGeom prst="round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Expected Returns News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5164329" y="2458988"/>
            <a:ext cx="1655796" cy="360040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Profitability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164477" y="191683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Overinvestment 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5164865" y="2996952"/>
            <a:ext cx="1655796" cy="360040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Earnings Quality 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5164865" y="3606192"/>
            <a:ext cx="1655796" cy="360040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Value Factors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5163408" y="4635134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Sentiment factors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5168719" y="5733256"/>
            <a:ext cx="1655796" cy="360040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Technical factors 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2843808" y="1205753"/>
            <a:ext cx="1152128" cy="990110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Evaluate Alpha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Factors</a:t>
            </a:r>
          </a:p>
          <a:p>
            <a:pPr algn="ctr"/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2879812" y="2708920"/>
            <a:ext cx="1116124" cy="2158694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Identify  Alpha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Factors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i="1" dirty="0">
                <a:solidFill>
                  <a:schemeClr val="tx1"/>
                </a:solidFill>
              </a:rPr>
              <a:t>Drivers of stock returns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64" name="Straight Arrow Connector 63"/>
          <p:cNvCxnSpPr>
            <a:stCxn id="6" idx="3"/>
            <a:endCxn id="61" idx="1"/>
          </p:cNvCxnSpPr>
          <p:nvPr/>
        </p:nvCxnSpPr>
        <p:spPr>
          <a:xfrm>
            <a:off x="2627784" y="1700808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6" idx="3"/>
            <a:endCxn id="62" idx="1"/>
          </p:cNvCxnSpPr>
          <p:nvPr/>
        </p:nvCxnSpPr>
        <p:spPr>
          <a:xfrm>
            <a:off x="2627784" y="1700808"/>
            <a:ext cx="252028" cy="208745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2" idx="3"/>
            <a:endCxn id="39" idx="1"/>
          </p:cNvCxnSpPr>
          <p:nvPr/>
        </p:nvCxnSpPr>
        <p:spPr>
          <a:xfrm flipV="1">
            <a:off x="3995936" y="3786596"/>
            <a:ext cx="288032" cy="16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62" idx="3"/>
            <a:endCxn id="38" idx="1"/>
          </p:cNvCxnSpPr>
          <p:nvPr/>
        </p:nvCxnSpPr>
        <p:spPr>
          <a:xfrm flipV="1">
            <a:off x="3995936" y="2007046"/>
            <a:ext cx="288032" cy="178122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62" idx="3"/>
            <a:endCxn id="40" idx="1"/>
          </p:cNvCxnSpPr>
          <p:nvPr/>
        </p:nvCxnSpPr>
        <p:spPr>
          <a:xfrm>
            <a:off x="3995936" y="3788267"/>
            <a:ext cx="288032" cy="157594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39" idx="3"/>
            <a:endCxn id="39" idx="3"/>
          </p:cNvCxnSpPr>
          <p:nvPr/>
        </p:nvCxnSpPr>
        <p:spPr>
          <a:xfrm>
            <a:off x="4788024" y="3786596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39" idx="3"/>
            <a:endCxn id="55" idx="1"/>
          </p:cNvCxnSpPr>
          <p:nvPr/>
        </p:nvCxnSpPr>
        <p:spPr>
          <a:xfrm flipV="1">
            <a:off x="4788024" y="3786212"/>
            <a:ext cx="376841" cy="3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38" idx="3"/>
            <a:endCxn id="49" idx="1"/>
          </p:cNvCxnSpPr>
          <p:nvPr/>
        </p:nvCxnSpPr>
        <p:spPr>
          <a:xfrm>
            <a:off x="4788024" y="2007046"/>
            <a:ext cx="376305" cy="63196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stCxn id="38" idx="3"/>
            <a:endCxn id="54" idx="1"/>
          </p:cNvCxnSpPr>
          <p:nvPr/>
        </p:nvCxnSpPr>
        <p:spPr>
          <a:xfrm>
            <a:off x="4788024" y="2007046"/>
            <a:ext cx="376841" cy="116992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/>
          <p:cNvCxnSpPr>
            <a:stCxn id="40" idx="3"/>
            <a:endCxn id="56" idx="1"/>
          </p:cNvCxnSpPr>
          <p:nvPr/>
        </p:nvCxnSpPr>
        <p:spPr>
          <a:xfrm flipV="1">
            <a:off x="4788024" y="4815154"/>
            <a:ext cx="375384" cy="54906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>
            <a:stCxn id="40" idx="3"/>
            <a:endCxn id="57" idx="1"/>
          </p:cNvCxnSpPr>
          <p:nvPr/>
        </p:nvCxnSpPr>
        <p:spPr>
          <a:xfrm>
            <a:off x="4788024" y="5364215"/>
            <a:ext cx="380695" cy="54906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27</a:t>
            </a:fld>
            <a:endParaRPr lang="en-US" altLang="en-US" dirty="0"/>
          </a:p>
        </p:txBody>
      </p:sp>
      <p:sp>
        <p:nvSpPr>
          <p:cNvPr id="111" name="Rounded Rectangle 110"/>
          <p:cNvSpPr/>
          <p:nvPr/>
        </p:nvSpPr>
        <p:spPr>
          <a:xfrm>
            <a:off x="7668344" y="1205753"/>
            <a:ext cx="504056" cy="4896544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Build Portfolio with </a:t>
            </a:r>
            <a:r>
              <a:rPr lang="en-US" b="1" dirty="0" smtClean="0">
                <a:solidFill>
                  <a:schemeClr val="tx1"/>
                </a:solidFill>
              </a:rPr>
              <a:t>Stock </a:t>
            </a:r>
            <a:r>
              <a:rPr lang="en-US" b="1" dirty="0">
                <a:solidFill>
                  <a:schemeClr val="tx1"/>
                </a:solidFill>
              </a:rPr>
              <a:t>Screen &amp; Multi-Factor Models</a:t>
            </a:r>
          </a:p>
        </p:txBody>
      </p:sp>
      <p:cxnSp>
        <p:nvCxnSpPr>
          <p:cNvPr id="117" name="Elbow Connector 116"/>
          <p:cNvCxnSpPr>
            <a:stCxn id="49" idx="3"/>
            <a:endCxn id="111" idx="1"/>
          </p:cNvCxnSpPr>
          <p:nvPr/>
        </p:nvCxnSpPr>
        <p:spPr>
          <a:xfrm>
            <a:off x="6820125" y="2639008"/>
            <a:ext cx="848219" cy="101501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118"/>
          <p:cNvCxnSpPr>
            <a:stCxn id="50" idx="3"/>
            <a:endCxn id="111" idx="1"/>
          </p:cNvCxnSpPr>
          <p:nvPr/>
        </p:nvCxnSpPr>
        <p:spPr>
          <a:xfrm>
            <a:off x="6820661" y="2096852"/>
            <a:ext cx="847683" cy="155717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54" idx="3"/>
            <a:endCxn id="111" idx="1"/>
          </p:cNvCxnSpPr>
          <p:nvPr/>
        </p:nvCxnSpPr>
        <p:spPr>
          <a:xfrm>
            <a:off x="6820661" y="3176972"/>
            <a:ext cx="847683" cy="47705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/>
          <p:cNvCxnSpPr>
            <a:stCxn id="55" idx="3"/>
            <a:endCxn id="111" idx="1"/>
          </p:cNvCxnSpPr>
          <p:nvPr/>
        </p:nvCxnSpPr>
        <p:spPr>
          <a:xfrm flipV="1">
            <a:off x="6820661" y="3654025"/>
            <a:ext cx="847683" cy="13218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/>
          <p:cNvCxnSpPr>
            <a:stCxn id="56" idx="3"/>
            <a:endCxn id="111" idx="1"/>
          </p:cNvCxnSpPr>
          <p:nvPr/>
        </p:nvCxnSpPr>
        <p:spPr>
          <a:xfrm flipV="1">
            <a:off x="6819592" y="3654025"/>
            <a:ext cx="848752" cy="116112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/>
          <p:cNvCxnSpPr>
            <a:stCxn id="57" idx="3"/>
            <a:endCxn id="111" idx="1"/>
          </p:cNvCxnSpPr>
          <p:nvPr/>
        </p:nvCxnSpPr>
        <p:spPr>
          <a:xfrm flipV="1">
            <a:off x="6824515" y="3654025"/>
            <a:ext cx="843829" cy="225925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5163408" y="1205753"/>
            <a:ext cx="1655796" cy="548857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Fundamental momentum</a:t>
            </a:r>
          </a:p>
        </p:txBody>
      </p:sp>
      <p:cxnSp>
        <p:nvCxnSpPr>
          <p:cNvPr id="18" name="Elbow Connector 17"/>
          <p:cNvCxnSpPr>
            <a:stCxn id="38" idx="3"/>
            <a:endCxn id="50" idx="1"/>
          </p:cNvCxnSpPr>
          <p:nvPr/>
        </p:nvCxnSpPr>
        <p:spPr>
          <a:xfrm>
            <a:off x="4788024" y="2007046"/>
            <a:ext cx="376453" cy="8980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38" idx="3"/>
            <a:endCxn id="43" idx="1"/>
          </p:cNvCxnSpPr>
          <p:nvPr/>
        </p:nvCxnSpPr>
        <p:spPr>
          <a:xfrm flipV="1">
            <a:off x="4788024" y="1480182"/>
            <a:ext cx="375384" cy="526864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43" idx="3"/>
            <a:endCxn id="111" idx="1"/>
          </p:cNvCxnSpPr>
          <p:nvPr/>
        </p:nvCxnSpPr>
        <p:spPr>
          <a:xfrm>
            <a:off x="6819204" y="1480182"/>
            <a:ext cx="849140" cy="217384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0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Factor Discovery with Machine Learning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Fundamental news</a:t>
            </a:r>
          </a:p>
          <a:p>
            <a:pPr lvl="1"/>
            <a:r>
              <a:rPr lang="en-US" altLang="zh-CN" dirty="0" smtClean="0"/>
              <a:t>Cao and You (2021)</a:t>
            </a:r>
          </a:p>
          <a:p>
            <a:pPr lvl="1"/>
            <a:r>
              <a:rPr lang="en-US" altLang="zh-CN" dirty="0" err="1"/>
              <a:t>Binsbergen</a:t>
            </a:r>
            <a:r>
              <a:rPr lang="en-US" altLang="zh-CN" dirty="0"/>
              <a:t>, </a:t>
            </a:r>
            <a:r>
              <a:rPr lang="en-US" altLang="zh-CN" dirty="0" smtClean="0"/>
              <a:t>Han</a:t>
            </a:r>
            <a:r>
              <a:rPr lang="en-US" altLang="zh-CN" dirty="0"/>
              <a:t>, and </a:t>
            </a:r>
            <a:r>
              <a:rPr lang="en-US" altLang="zh-CN" dirty="0" smtClean="0"/>
              <a:t>Lopez-Lira (2021)</a:t>
            </a:r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Expected returns news</a:t>
            </a:r>
          </a:p>
          <a:p>
            <a:pPr lvl="1"/>
            <a:r>
              <a:rPr lang="en-US" altLang="zh-CN" dirty="0"/>
              <a:t>Technical analysis with ML (e.g. </a:t>
            </a:r>
            <a:r>
              <a:rPr lang="en-US" altLang="zh-CN" dirty="0" smtClean="0"/>
              <a:t>Murray et al. 2020; Jiang et al. 2020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 smtClean="0"/>
              <a:t>Sentiment analysis with NLP (e.g. </a:t>
            </a:r>
            <a:r>
              <a:rPr lang="en-US" altLang="zh-CN" dirty="0" err="1" smtClean="0"/>
              <a:t>Jegadeesh</a:t>
            </a:r>
            <a:r>
              <a:rPr lang="en-US" altLang="zh-CN" dirty="0" smtClean="0"/>
              <a:t> and Wu 2013; Huang et al. 2020; Ke et al. 2020)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Expected returns</a:t>
            </a:r>
          </a:p>
          <a:p>
            <a:pPr lvl="1"/>
            <a:r>
              <a:rPr lang="en-US" altLang="zh-CN" dirty="0"/>
              <a:t>Bartram and </a:t>
            </a:r>
            <a:r>
              <a:rPr lang="en-US" altLang="zh-CN" dirty="0" err="1"/>
              <a:t>Grinblatt</a:t>
            </a:r>
            <a:r>
              <a:rPr lang="en-US" altLang="zh-CN" dirty="0"/>
              <a:t> (2018)</a:t>
            </a:r>
          </a:p>
          <a:p>
            <a:pPr lvl="1"/>
            <a:r>
              <a:rPr lang="en-US" altLang="zh-CN" dirty="0" err="1"/>
              <a:t>Geertsema</a:t>
            </a:r>
            <a:r>
              <a:rPr lang="en-US" altLang="zh-CN" dirty="0"/>
              <a:t> and Lu (2020</a:t>
            </a:r>
            <a:r>
              <a:rPr lang="en-US" altLang="zh-CN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2637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/>
              <a:t>ML based Fundamental Analysis</a:t>
            </a:r>
            <a:endParaRPr lang="zh-CN" altLang="en-US" sz="4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500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An Example of Quantitative Equity Fund:</a:t>
            </a:r>
            <a:br>
              <a:rPr lang="en-US" altLang="en-US" dirty="0"/>
            </a:br>
            <a:r>
              <a:rPr lang="en-US" dirty="0"/>
              <a:t>GS US Equity Insights Fund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2775103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305325"/>
            <a:ext cx="2592288" cy="2867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953" y="3234324"/>
            <a:ext cx="2592288" cy="2907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827584" y="1700808"/>
            <a:ext cx="25202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27584" y="1968771"/>
            <a:ext cx="25202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27584" y="2204864"/>
            <a:ext cx="124353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306302" y="2983098"/>
            <a:ext cx="22322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275856" y="3212976"/>
            <a:ext cx="22322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275856" y="3429000"/>
            <a:ext cx="22322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275856" y="3645024"/>
            <a:ext cx="22322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275856" y="3861048"/>
            <a:ext cx="10081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362903" y="4337396"/>
            <a:ext cx="10081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779544" y="3895683"/>
            <a:ext cx="24648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775355" y="4149080"/>
            <a:ext cx="24648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779544" y="4365104"/>
            <a:ext cx="24648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744909" y="4601909"/>
            <a:ext cx="22322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pic>
        <p:nvPicPr>
          <p:cNvPr id="25" name="Picture 4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980728"/>
            <a:ext cx="3096343" cy="1323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828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2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2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Cao and You (2021)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27217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Examine whether machine learning extracts useful information from financial statements and generates better earnings forecasts</a:t>
            </a:r>
          </a:p>
          <a:p>
            <a:pPr lvl="1"/>
            <a:r>
              <a:rPr lang="en-US" dirty="0"/>
              <a:t>Accuracy, information content, proximity to the market expectation</a:t>
            </a:r>
          </a:p>
          <a:p>
            <a:pPr lvl="1"/>
            <a:r>
              <a:rPr lang="en-US" dirty="0"/>
              <a:t>Potential reasons for the </a:t>
            </a:r>
            <a:r>
              <a:rPr lang="en-US" altLang="zh-CN" dirty="0"/>
              <a:t>difference in performance</a:t>
            </a:r>
            <a:endParaRPr lang="en-US" dirty="0"/>
          </a:p>
          <a:p>
            <a:pPr lvl="1"/>
            <a:r>
              <a:rPr lang="en-US" dirty="0"/>
              <a:t>Economic significance of the difference in performance</a:t>
            </a:r>
          </a:p>
          <a:p>
            <a:pPr lvl="1"/>
            <a:endParaRPr lang="en-US" dirty="0"/>
          </a:p>
          <a:p>
            <a:r>
              <a:rPr lang="en-US" dirty="0"/>
              <a:t>Shed light on the usefulness of financial statement information and machine learning in fundamental analysis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1789-403B-4C37-A207-9DB8196CEF0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22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 Framework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1789-403B-4C37-A207-9DB8196CEF0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1272" y="1530407"/>
            <a:ext cx="8598693" cy="302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Walk Model (RW)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071378" y="2180023"/>
            <a:ext cx="2305936" cy="3117181"/>
            <a:chOff x="572165" y="1935471"/>
            <a:chExt cx="2305936" cy="3117181"/>
          </a:xfrm>
        </p:grpSpPr>
        <p:sp>
          <p:nvSpPr>
            <p:cNvPr id="6" name="Rectangle 5"/>
            <p:cNvSpPr/>
            <p:nvPr/>
          </p:nvSpPr>
          <p:spPr>
            <a:xfrm>
              <a:off x="861681" y="2105921"/>
              <a:ext cx="1726904" cy="3745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61681" y="2647486"/>
              <a:ext cx="1726904" cy="37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HVZ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61681" y="4379378"/>
              <a:ext cx="1726904" cy="37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61681" y="3807372"/>
              <a:ext cx="1726904" cy="37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61681" y="3214100"/>
              <a:ext cx="1726904" cy="37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EP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2165" y="1935471"/>
              <a:ext cx="2305936" cy="3117181"/>
            </a:xfrm>
            <a:prstGeom prst="rect">
              <a:avLst/>
            </a:prstGeom>
            <a:noFill/>
            <a:ln w="190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654845" y="2008242"/>
            <a:ext cx="2211572" cy="1806420"/>
            <a:chOff x="3912781" y="1945758"/>
            <a:chExt cx="2211572" cy="1806420"/>
          </a:xfrm>
        </p:grpSpPr>
        <p:sp>
          <p:nvSpPr>
            <p:cNvPr id="12" name="Rectangle 11"/>
            <p:cNvSpPr/>
            <p:nvPr/>
          </p:nvSpPr>
          <p:spPr>
            <a:xfrm>
              <a:off x="4118788" y="2094039"/>
              <a:ext cx="1726904" cy="3745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OLS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118788" y="2635604"/>
              <a:ext cx="1726904" cy="37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LASSO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118788" y="3202218"/>
              <a:ext cx="1726904" cy="37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Ridge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912781" y="1945758"/>
              <a:ext cx="2211572" cy="18064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665483" y="4050325"/>
            <a:ext cx="2211572" cy="1806420"/>
            <a:chOff x="3912781" y="4136410"/>
            <a:chExt cx="2211572" cy="1806420"/>
          </a:xfrm>
        </p:grpSpPr>
        <p:sp>
          <p:nvSpPr>
            <p:cNvPr id="14" name="Rectangle 13"/>
            <p:cNvSpPr/>
            <p:nvPr/>
          </p:nvSpPr>
          <p:spPr>
            <a:xfrm>
              <a:off x="4118788" y="4819280"/>
              <a:ext cx="1726904" cy="37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GBR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118788" y="4242064"/>
              <a:ext cx="1726904" cy="37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RF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18788" y="5396496"/>
              <a:ext cx="1726904" cy="37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ANN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12781" y="4136410"/>
              <a:ext cx="2211572" cy="18064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211272" y="3311807"/>
            <a:ext cx="1726904" cy="47686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COMP_EXT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072424" y="2501714"/>
            <a:ext cx="1726904" cy="47686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COMP_LR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083062" y="4681964"/>
            <a:ext cx="1726904" cy="47686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COMP_NL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072424" y="3594621"/>
            <a:ext cx="1726904" cy="4768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COMP_ML</a:t>
            </a:r>
          </a:p>
        </p:txBody>
      </p:sp>
      <p:sp>
        <p:nvSpPr>
          <p:cNvPr id="28" name="Down Arrow 27"/>
          <p:cNvSpPr/>
          <p:nvPr/>
        </p:nvSpPr>
        <p:spPr>
          <a:xfrm>
            <a:off x="7716585" y="3079238"/>
            <a:ext cx="353533" cy="3794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Down Arrow 28"/>
          <p:cNvSpPr/>
          <p:nvPr/>
        </p:nvSpPr>
        <p:spPr>
          <a:xfrm rot="10800000">
            <a:off x="7759109" y="4189367"/>
            <a:ext cx="353533" cy="3794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96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740405" y="999074"/>
              <a:ext cx="7504004" cy="222554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64386">
                      <a:extLst>
                        <a:ext uri="{9D8B030D-6E8A-4147-A177-3AD203B41FA5}">
                          <a16:colId xmlns:a16="http://schemas.microsoft.com/office/drawing/2014/main" val="1950375136"/>
                        </a:ext>
                      </a:extLst>
                    </a:gridCol>
                    <a:gridCol w="5839618">
                      <a:extLst>
                        <a:ext uri="{9D8B030D-6E8A-4147-A177-3AD203B41FA5}">
                          <a16:colId xmlns:a16="http://schemas.microsoft.com/office/drawing/2014/main" val="356683228"/>
                        </a:ext>
                      </a:extLst>
                    </a:gridCol>
                  </a:tblGrid>
                  <a:tr h="155663"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Income statement items (# = 1</a:t>
                          </a:r>
                          <a:r>
                            <a:rPr lang="en-US" altLang="zh-CN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):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 anchor="b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7471951"/>
                      </a:ext>
                    </a:extLst>
                  </a:tr>
                  <a:tr h="15566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>
                                    <a:effectLst/>
                                    <a:latin typeface="Cambria Math" panose="02040503050406030204" pitchFamily="18" charset="0"/>
                                  </a:rPr>
                                  <m:t>𝑆𝐴𝐿</m:t>
                                </m:r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Sales (sale)</a:t>
                          </a:r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 anchor="b"/>
                    </a:tc>
                    <a:extLst>
                      <a:ext uri="{0D108BD9-81ED-4DB2-BD59-A6C34878D82A}">
                        <a16:rowId xmlns:a16="http://schemas.microsoft.com/office/drawing/2014/main" val="880188948"/>
                      </a:ext>
                    </a:extLst>
                  </a:tr>
                  <a:tr h="15566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>
                                    <a:effectLst/>
                                    <a:latin typeface="Cambria Math" panose="02040503050406030204" pitchFamily="18" charset="0"/>
                                  </a:rPr>
                                  <m:t>𝐶𝑂𝐺</m:t>
                                </m:r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Cost of goods sold (cogs)</a:t>
                          </a:r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 anchor="b"/>
                    </a:tc>
                    <a:extLst>
                      <a:ext uri="{0D108BD9-81ED-4DB2-BD59-A6C34878D82A}">
                        <a16:rowId xmlns:a16="http://schemas.microsoft.com/office/drawing/2014/main" val="1231122944"/>
                      </a:ext>
                    </a:extLst>
                  </a:tr>
                  <a:tr h="15566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>
                                    <a:effectLst/>
                                    <a:latin typeface="Cambria Math" panose="02040503050406030204" pitchFamily="18" charset="0"/>
                                  </a:rPr>
                                  <m:t>𝑋𝑆𝐺</m:t>
                                </m:r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Selling, general, and administrative expenses (xsga)</a:t>
                          </a:r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 anchor="b"/>
                    </a:tc>
                    <a:extLst>
                      <a:ext uri="{0D108BD9-81ED-4DB2-BD59-A6C34878D82A}">
                        <a16:rowId xmlns:a16="http://schemas.microsoft.com/office/drawing/2014/main" val="3348335323"/>
                      </a:ext>
                    </a:extLst>
                  </a:tr>
                  <a:tr h="15566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>
                                    <a:effectLst/>
                                    <a:latin typeface="Cambria Math" panose="02040503050406030204" pitchFamily="18" charset="0"/>
                                  </a:rPr>
                                  <m:t>𝑋𝐴</m:t>
                                </m:r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Advertising expense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xad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 anchor="b"/>
                    </a:tc>
                    <a:extLst>
                      <a:ext uri="{0D108BD9-81ED-4DB2-BD59-A6C34878D82A}">
                        <a16:rowId xmlns:a16="http://schemas.microsoft.com/office/drawing/2014/main" val="1505252338"/>
                      </a:ext>
                    </a:extLst>
                  </a:tr>
                  <a:tr h="15566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>
                                    <a:effectLst/>
                                    <a:latin typeface="Cambria Math" panose="02040503050406030204" pitchFamily="18" charset="0"/>
                                  </a:rPr>
                                  <m:t>𝑋𝑅</m:t>
                                </m:r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Research and development (R&amp;D) expense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xrd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 anchor="b"/>
                    </a:tc>
                    <a:extLst>
                      <a:ext uri="{0D108BD9-81ED-4DB2-BD59-A6C34878D82A}">
                        <a16:rowId xmlns:a16="http://schemas.microsoft.com/office/drawing/2014/main" val="953843254"/>
                      </a:ext>
                    </a:extLst>
                  </a:tr>
                  <a:tr h="15566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Depreciation and amortization (dp)</a:t>
                          </a:r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 anchor="b"/>
                    </a:tc>
                    <a:extLst>
                      <a:ext uri="{0D108BD9-81ED-4DB2-BD59-A6C34878D82A}">
                        <a16:rowId xmlns:a16="http://schemas.microsoft.com/office/drawing/2014/main" val="1788989764"/>
                      </a:ext>
                    </a:extLst>
                  </a:tr>
                  <a:tr h="15566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>
                                    <a:effectLst/>
                                    <a:latin typeface="Cambria Math" panose="02040503050406030204" pitchFamily="18" charset="0"/>
                                  </a:rPr>
                                  <m:t>𝑋𝐼𝑁</m:t>
                                </m:r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Interest and related expense (xint)</a:t>
                          </a:r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 anchor="b"/>
                    </a:tc>
                    <a:extLst>
                      <a:ext uri="{0D108BD9-81ED-4DB2-BD59-A6C34878D82A}">
                        <a16:rowId xmlns:a16="http://schemas.microsoft.com/office/drawing/2014/main" val="235852775"/>
                      </a:ext>
                    </a:extLst>
                  </a:tr>
                  <a:tr h="15566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𝑁𝑂𝑃𝐼𝑂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Non-operating income (expense) – other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nopio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 anchor="b"/>
                    </a:tc>
                    <a:extLst>
                      <a:ext uri="{0D108BD9-81ED-4DB2-BD59-A6C34878D82A}">
                        <a16:rowId xmlns:a16="http://schemas.microsoft.com/office/drawing/2014/main" val="3482001476"/>
                      </a:ext>
                    </a:extLst>
                  </a:tr>
                  <a:tr h="15566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>
                                    <a:effectLst/>
                                    <a:latin typeface="Cambria Math" panose="02040503050406030204" pitchFamily="18" charset="0"/>
                                  </a:rPr>
                                  <m:t>𝑇𝑋</m:t>
                                </m:r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Income taxes (txt)</a:t>
                          </a:r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 anchor="b"/>
                    </a:tc>
                    <a:extLst>
                      <a:ext uri="{0D108BD9-81ED-4DB2-BD59-A6C34878D82A}">
                        <a16:rowId xmlns:a16="http://schemas.microsoft.com/office/drawing/2014/main" val="1096295721"/>
                      </a:ext>
                    </a:extLst>
                  </a:tr>
                  <a:tr h="15566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>
                                    <a:effectLst/>
                                    <a:latin typeface="Cambria Math" panose="02040503050406030204" pitchFamily="18" charset="0"/>
                                  </a:rPr>
                                  <m:t>𝑋𝐼𝐷</m:t>
                                </m:r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Extraordinary items and discontinued operations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xido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 anchor="b"/>
                    </a:tc>
                    <a:extLst>
                      <a:ext uri="{0D108BD9-81ED-4DB2-BD59-A6C34878D82A}">
                        <a16:rowId xmlns:a16="http://schemas.microsoft.com/office/drawing/2014/main" val="599307356"/>
                      </a:ext>
                    </a:extLst>
                  </a:tr>
                  <a:tr h="15566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Earnings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ib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- 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spi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 anchor="b"/>
                    </a:tc>
                    <a:extLst>
                      <a:ext uri="{0D108BD9-81ED-4DB2-BD59-A6C34878D82A}">
                        <a16:rowId xmlns:a16="http://schemas.microsoft.com/office/drawing/2014/main" val="275060096"/>
                      </a:ext>
                    </a:extLst>
                  </a:tr>
                  <a:tr h="15566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>
                                    <a:effectLst/>
                                    <a:latin typeface="Cambria Math" panose="02040503050406030204" pitchFamily="18" charset="0"/>
                                  </a:rPr>
                                  <m:t>𝐷𝑉</m:t>
                                </m:r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Common dividend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dvc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 anchor="b"/>
                    </a:tc>
                    <a:extLst>
                      <a:ext uri="{0D108BD9-81ED-4DB2-BD59-A6C34878D82A}">
                        <a16:rowId xmlns:a16="http://schemas.microsoft.com/office/drawing/2014/main" val="2943291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71579313"/>
                  </p:ext>
                </p:extLst>
              </p:nvPr>
            </p:nvGraphicFramePr>
            <p:xfrm>
              <a:off x="740405" y="999074"/>
              <a:ext cx="7504004" cy="222554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64386">
                      <a:extLst>
                        <a:ext uri="{9D8B030D-6E8A-4147-A177-3AD203B41FA5}">
                          <a16:colId xmlns:a16="http://schemas.microsoft.com/office/drawing/2014/main" val="1950375136"/>
                        </a:ext>
                      </a:extLst>
                    </a:gridCol>
                    <a:gridCol w="5839618">
                      <a:extLst>
                        <a:ext uri="{9D8B030D-6E8A-4147-A177-3AD203B41FA5}">
                          <a16:colId xmlns:a16="http://schemas.microsoft.com/office/drawing/2014/main" val="356683228"/>
                        </a:ext>
                      </a:extLst>
                    </a:gridCol>
                  </a:tblGrid>
                  <a:tr h="171196"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Income statement items (# = 1</a:t>
                          </a:r>
                          <a:r>
                            <a:rPr lang="en-US" altLang="zh-CN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):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 anchor="b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7471951"/>
                      </a:ext>
                    </a:extLst>
                  </a:tr>
                  <a:tr h="1711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2304" marR="82304" marT="0" marB="0">
                        <a:blipFill>
                          <a:blip r:embed="rId3"/>
                          <a:stretch>
                            <a:fillRect l="-366" t="-121429" r="-352747" b="-114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Sales (sale)</a:t>
                          </a:r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 anchor="b"/>
                    </a:tc>
                    <a:extLst>
                      <a:ext uri="{0D108BD9-81ED-4DB2-BD59-A6C34878D82A}">
                        <a16:rowId xmlns:a16="http://schemas.microsoft.com/office/drawing/2014/main" val="880188948"/>
                      </a:ext>
                    </a:extLst>
                  </a:tr>
                  <a:tr h="1711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2304" marR="82304" marT="0" marB="0">
                        <a:blipFill>
                          <a:blip r:embed="rId3"/>
                          <a:stretch>
                            <a:fillRect l="-366" t="-221429" r="-352747" b="-104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Cost of goods sold (cogs)</a:t>
                          </a:r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 anchor="b"/>
                    </a:tc>
                    <a:extLst>
                      <a:ext uri="{0D108BD9-81ED-4DB2-BD59-A6C34878D82A}">
                        <a16:rowId xmlns:a16="http://schemas.microsoft.com/office/drawing/2014/main" val="1231122944"/>
                      </a:ext>
                    </a:extLst>
                  </a:tr>
                  <a:tr h="1711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2304" marR="82304" marT="0" marB="0">
                        <a:blipFill>
                          <a:blip r:embed="rId3"/>
                          <a:stretch>
                            <a:fillRect l="-366" t="-310345" r="-352747" b="-9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Selling, general, and administrative expenses (xsga)</a:t>
                          </a:r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 anchor="b"/>
                    </a:tc>
                    <a:extLst>
                      <a:ext uri="{0D108BD9-81ED-4DB2-BD59-A6C34878D82A}">
                        <a16:rowId xmlns:a16="http://schemas.microsoft.com/office/drawing/2014/main" val="3348335323"/>
                      </a:ext>
                    </a:extLst>
                  </a:tr>
                  <a:tr h="1711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2304" marR="82304" marT="0" marB="0">
                        <a:blipFill>
                          <a:blip r:embed="rId3"/>
                          <a:stretch>
                            <a:fillRect l="-366" t="-425000" r="-352747" b="-8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Advertising expense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xad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 anchor="b"/>
                    </a:tc>
                    <a:extLst>
                      <a:ext uri="{0D108BD9-81ED-4DB2-BD59-A6C34878D82A}">
                        <a16:rowId xmlns:a16="http://schemas.microsoft.com/office/drawing/2014/main" val="1505252338"/>
                      </a:ext>
                    </a:extLst>
                  </a:tr>
                  <a:tr h="1711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2304" marR="82304" marT="0" marB="0">
                        <a:blipFill>
                          <a:blip r:embed="rId3"/>
                          <a:stretch>
                            <a:fillRect l="-366" t="-525000" r="-352747" b="-7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Research and development (R&amp;D) expense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xrd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 anchor="b"/>
                    </a:tc>
                    <a:extLst>
                      <a:ext uri="{0D108BD9-81ED-4DB2-BD59-A6C34878D82A}">
                        <a16:rowId xmlns:a16="http://schemas.microsoft.com/office/drawing/2014/main" val="953843254"/>
                      </a:ext>
                    </a:extLst>
                  </a:tr>
                  <a:tr h="1711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2304" marR="82304" marT="0" marB="0">
                        <a:blipFill>
                          <a:blip r:embed="rId3"/>
                          <a:stretch>
                            <a:fillRect l="-366" t="-625000" r="-352747" b="-6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Depreciation and amortization (dp)</a:t>
                          </a:r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 anchor="b"/>
                    </a:tc>
                    <a:extLst>
                      <a:ext uri="{0D108BD9-81ED-4DB2-BD59-A6C34878D82A}">
                        <a16:rowId xmlns:a16="http://schemas.microsoft.com/office/drawing/2014/main" val="1788989764"/>
                      </a:ext>
                    </a:extLst>
                  </a:tr>
                  <a:tr h="1711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2304" marR="82304" marT="0" marB="0">
                        <a:blipFill>
                          <a:blip r:embed="rId3"/>
                          <a:stretch>
                            <a:fillRect l="-366" t="-725000" r="-352747" b="-5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Interest and related expense (xint)</a:t>
                          </a:r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 anchor="b"/>
                    </a:tc>
                    <a:extLst>
                      <a:ext uri="{0D108BD9-81ED-4DB2-BD59-A6C34878D82A}">
                        <a16:rowId xmlns:a16="http://schemas.microsoft.com/office/drawing/2014/main" val="235852775"/>
                      </a:ext>
                    </a:extLst>
                  </a:tr>
                  <a:tr h="1711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2304" marR="82304" marT="0" marB="0">
                        <a:blipFill>
                          <a:blip r:embed="rId3"/>
                          <a:stretch>
                            <a:fillRect l="-366" t="-825000" r="-352747" b="-4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Non-operating income (expense) – other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nopio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 anchor="b"/>
                    </a:tc>
                    <a:extLst>
                      <a:ext uri="{0D108BD9-81ED-4DB2-BD59-A6C34878D82A}">
                        <a16:rowId xmlns:a16="http://schemas.microsoft.com/office/drawing/2014/main" val="3482001476"/>
                      </a:ext>
                    </a:extLst>
                  </a:tr>
                  <a:tr h="1711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2304" marR="82304" marT="0" marB="0">
                        <a:blipFill>
                          <a:blip r:embed="rId3"/>
                          <a:stretch>
                            <a:fillRect l="-366" t="-893103" r="-352747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Income taxes (txt)</a:t>
                          </a:r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 anchor="b"/>
                    </a:tc>
                    <a:extLst>
                      <a:ext uri="{0D108BD9-81ED-4DB2-BD59-A6C34878D82A}">
                        <a16:rowId xmlns:a16="http://schemas.microsoft.com/office/drawing/2014/main" val="1096295721"/>
                      </a:ext>
                    </a:extLst>
                  </a:tr>
                  <a:tr h="1711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2304" marR="82304" marT="0" marB="0">
                        <a:blipFill>
                          <a:blip r:embed="rId3"/>
                          <a:stretch>
                            <a:fillRect l="-366" t="-1028571" r="-352747" b="-239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Extraordinary items and discontinued operations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xido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 anchor="b"/>
                    </a:tc>
                    <a:extLst>
                      <a:ext uri="{0D108BD9-81ED-4DB2-BD59-A6C34878D82A}">
                        <a16:rowId xmlns:a16="http://schemas.microsoft.com/office/drawing/2014/main" val="599307356"/>
                      </a:ext>
                    </a:extLst>
                  </a:tr>
                  <a:tr h="1711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2304" marR="82304" marT="0" marB="0">
                        <a:blipFill>
                          <a:blip r:embed="rId3"/>
                          <a:stretch>
                            <a:fillRect l="-366" t="-1128571" r="-352747" b="-139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Earnings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ib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- 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spi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 anchor="b"/>
                    </a:tc>
                    <a:extLst>
                      <a:ext uri="{0D108BD9-81ED-4DB2-BD59-A6C34878D82A}">
                        <a16:rowId xmlns:a16="http://schemas.microsoft.com/office/drawing/2014/main" val="275060096"/>
                      </a:ext>
                    </a:extLst>
                  </a:tr>
                  <a:tr h="1711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2304" marR="82304" marT="0" marB="0">
                        <a:blipFill>
                          <a:blip r:embed="rId3"/>
                          <a:stretch>
                            <a:fillRect l="-366" t="-1228571" r="-352747" b="-39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Common dividend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dvc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2304" marR="82304" marT="0" marB="0" anchor="b"/>
                    </a:tc>
                    <a:extLst>
                      <a:ext uri="{0D108BD9-81ED-4DB2-BD59-A6C34878D82A}">
                        <a16:rowId xmlns:a16="http://schemas.microsoft.com/office/drawing/2014/main" val="29432913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1789-403B-4C37-A207-9DB8196CEF08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39755" y="3276703"/>
              <a:ext cx="3688230" cy="282306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18049">
                      <a:extLst>
                        <a:ext uri="{9D8B030D-6E8A-4147-A177-3AD203B41FA5}">
                          <a16:colId xmlns:a16="http://schemas.microsoft.com/office/drawing/2014/main" val="1303920115"/>
                        </a:ext>
                      </a:extLst>
                    </a:gridCol>
                    <a:gridCol w="2870181">
                      <a:extLst>
                        <a:ext uri="{9D8B030D-6E8A-4147-A177-3AD203B41FA5}">
                          <a16:colId xmlns:a16="http://schemas.microsoft.com/office/drawing/2014/main" val="3191729946"/>
                        </a:ext>
                      </a:extLst>
                    </a:gridCol>
                  </a:tblGrid>
                  <a:tr h="164726"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Balance sheet items (# = 1</a:t>
                          </a:r>
                          <a:r>
                            <a:rPr lang="en-US" altLang="zh-CN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):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010893"/>
                      </a:ext>
                    </a:extLst>
                  </a:tr>
                  <a:tr h="17679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>
                                    <a:effectLst/>
                                    <a:latin typeface="Cambria Math" panose="02040503050406030204" pitchFamily="18" charset="0"/>
                                  </a:rPr>
                                  <m:t>𝐶𝐻</m:t>
                                </m:r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Cash and short-term investments (che)</a:t>
                          </a:r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extLst>
                      <a:ext uri="{0D108BD9-81ED-4DB2-BD59-A6C34878D82A}">
                        <a16:rowId xmlns:a16="http://schemas.microsoft.com/office/drawing/2014/main" val="1144296381"/>
                      </a:ext>
                    </a:extLst>
                  </a:tr>
                  <a:tr h="17679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>
                                    <a:effectLst/>
                                    <a:latin typeface="Cambria Math" panose="02040503050406030204" pitchFamily="18" charset="0"/>
                                  </a:rPr>
                                  <m:t>𝐼𝑁𝑉</m:t>
                                </m:r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Inventories (invt)</a:t>
                          </a:r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extLst>
                      <a:ext uri="{0D108BD9-81ED-4DB2-BD59-A6C34878D82A}">
                        <a16:rowId xmlns:a16="http://schemas.microsoft.com/office/drawing/2014/main" val="3341933425"/>
                      </a:ext>
                    </a:extLst>
                  </a:tr>
                  <a:tr h="17679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>
                                    <a:effectLst/>
                                    <a:latin typeface="Cambria Math" panose="02040503050406030204" pitchFamily="18" charset="0"/>
                                  </a:rPr>
                                  <m:t>𝑅𝐸𝐶</m:t>
                                </m:r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Receivables (rect)</a:t>
                          </a:r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extLst>
                      <a:ext uri="{0D108BD9-81ED-4DB2-BD59-A6C34878D82A}">
                        <a16:rowId xmlns:a16="http://schemas.microsoft.com/office/drawing/2014/main" val="2800203115"/>
                      </a:ext>
                    </a:extLst>
                  </a:tr>
                  <a:tr h="17679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>
                                    <a:effectLst/>
                                    <a:latin typeface="Cambria Math" panose="02040503050406030204" pitchFamily="18" charset="0"/>
                                  </a:rPr>
                                  <m:t>𝐴𝐶</m:t>
                                </m:r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current assets (act)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extLst>
                      <a:ext uri="{0D108BD9-81ED-4DB2-BD59-A6C34878D82A}">
                        <a16:rowId xmlns:a16="http://schemas.microsoft.com/office/drawing/2014/main" val="1254974205"/>
                      </a:ext>
                    </a:extLst>
                  </a:tr>
                  <a:tr h="17679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>
                                    <a:effectLst/>
                                    <a:latin typeface="Cambria Math" panose="02040503050406030204" pitchFamily="18" charset="0"/>
                                  </a:rPr>
                                  <m:t>𝑃𝑃𝐸𝑁</m:t>
                                </m:r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Property, plant, and equipment – Net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ppent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extLst>
                      <a:ext uri="{0D108BD9-81ED-4DB2-BD59-A6C34878D82A}">
                        <a16:rowId xmlns:a16="http://schemas.microsoft.com/office/drawing/2014/main" val="415804580"/>
                      </a:ext>
                    </a:extLst>
                  </a:tr>
                  <a:tr h="17679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>
                                    <a:effectLst/>
                                    <a:latin typeface="Cambria Math" panose="02040503050406030204" pitchFamily="18" charset="0"/>
                                  </a:rPr>
                                  <m:t>𝐼𝑉𝐴</m:t>
                                </m:r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Investments and advances – other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ivao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extLst>
                      <a:ext uri="{0D108BD9-81ED-4DB2-BD59-A6C34878D82A}">
                        <a16:rowId xmlns:a16="http://schemas.microsoft.com/office/drawing/2014/main" val="4162046863"/>
                      </a:ext>
                    </a:extLst>
                  </a:tr>
                  <a:tr h="17679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>
                                    <a:effectLst/>
                                    <a:latin typeface="Cambria Math" panose="02040503050406030204" pitchFamily="18" charset="0"/>
                                  </a:rPr>
                                  <m:t>𝐼𝑁𝑇𝐴</m:t>
                                </m:r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Intangible assets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intan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extLst>
                      <a:ext uri="{0D108BD9-81ED-4DB2-BD59-A6C34878D82A}">
                        <a16:rowId xmlns:a16="http://schemas.microsoft.com/office/drawing/2014/main" val="3670158099"/>
                      </a:ext>
                    </a:extLst>
                  </a:tr>
                  <a:tr h="17679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assets (at)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extLst>
                      <a:ext uri="{0D108BD9-81ED-4DB2-BD59-A6C34878D82A}">
                        <a16:rowId xmlns:a16="http://schemas.microsoft.com/office/drawing/2014/main" val="287562838"/>
                      </a:ext>
                    </a:extLst>
                  </a:tr>
                  <a:tr h="17679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Accounts payable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ap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extLst>
                      <a:ext uri="{0D108BD9-81ED-4DB2-BD59-A6C34878D82A}">
                        <a16:rowId xmlns:a16="http://schemas.microsoft.com/office/drawing/2014/main" val="2567028386"/>
                      </a:ext>
                    </a:extLst>
                  </a:tr>
                  <a:tr h="17679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>
                                    <a:effectLst/>
                                    <a:latin typeface="Cambria Math" panose="02040503050406030204" pitchFamily="18" charset="0"/>
                                  </a:rPr>
                                  <m:t>𝐷𝐿</m:t>
                                </m:r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Debt in current liabilities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dlc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extLst>
                      <a:ext uri="{0D108BD9-81ED-4DB2-BD59-A6C34878D82A}">
                        <a16:rowId xmlns:a16="http://schemas.microsoft.com/office/drawing/2014/main" val="213182532"/>
                      </a:ext>
                    </a:extLst>
                  </a:tr>
                  <a:tr h="17679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>
                                    <a:effectLst/>
                                    <a:latin typeface="Cambria Math" panose="02040503050406030204" pitchFamily="18" charset="0"/>
                                  </a:rPr>
                                  <m:t>𝑇𝑋</m:t>
                                </m:r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Income taxes payable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txp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extLst>
                      <a:ext uri="{0D108BD9-81ED-4DB2-BD59-A6C34878D82A}">
                        <a16:rowId xmlns:a16="http://schemas.microsoft.com/office/drawing/2014/main" val="470705144"/>
                      </a:ext>
                    </a:extLst>
                  </a:tr>
                  <a:tr h="17679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>
                                    <a:effectLst/>
                                    <a:latin typeface="Cambria Math" panose="02040503050406030204" pitchFamily="18" charset="0"/>
                                  </a:rPr>
                                  <m:t>𝐿𝐶</m:t>
                                </m:r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current liabilities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lct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extLst>
                      <a:ext uri="{0D108BD9-81ED-4DB2-BD59-A6C34878D82A}">
                        <a16:rowId xmlns:a16="http://schemas.microsoft.com/office/drawing/2014/main" val="1831322788"/>
                      </a:ext>
                    </a:extLst>
                  </a:tr>
                  <a:tr h="17679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>
                                    <a:effectLst/>
                                    <a:latin typeface="Cambria Math" panose="02040503050406030204" pitchFamily="18" charset="0"/>
                                  </a:rPr>
                                  <m:t>𝐷𝐿𝑇</m:t>
                                </m:r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Long-term debt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dltt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extLst>
                      <a:ext uri="{0D108BD9-81ED-4DB2-BD59-A6C34878D82A}">
                        <a16:rowId xmlns:a16="http://schemas.microsoft.com/office/drawing/2014/main" val="1834250875"/>
                      </a:ext>
                    </a:extLst>
                  </a:tr>
                  <a:tr h="17679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>
                                    <a:effectLst/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liabilities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lt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extLst>
                      <a:ext uri="{0D108BD9-81ED-4DB2-BD59-A6C34878D82A}">
                        <a16:rowId xmlns:a16="http://schemas.microsoft.com/office/drawing/2014/main" val="2851982918"/>
                      </a:ext>
                    </a:extLst>
                  </a:tr>
                  <a:tr h="17679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>
                                    <a:effectLst/>
                                    <a:latin typeface="Cambria Math" panose="02040503050406030204" pitchFamily="18" charset="0"/>
                                  </a:rPr>
                                  <m:t>𝐶𝐸</m:t>
                                </m:r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Common/Ordinary equity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ceq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extLst>
                      <a:ext uri="{0D108BD9-81ED-4DB2-BD59-A6C34878D82A}">
                        <a16:rowId xmlns:a16="http://schemas.microsoft.com/office/drawing/2014/main" val="28609399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4720640"/>
                  </p:ext>
                </p:extLst>
              </p:nvPr>
            </p:nvGraphicFramePr>
            <p:xfrm>
              <a:off x="739755" y="3276703"/>
              <a:ext cx="3688230" cy="282306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18049">
                      <a:extLst>
                        <a:ext uri="{9D8B030D-6E8A-4147-A177-3AD203B41FA5}">
                          <a16:colId xmlns:a16="http://schemas.microsoft.com/office/drawing/2014/main" val="1303920115"/>
                        </a:ext>
                      </a:extLst>
                    </a:gridCol>
                    <a:gridCol w="2870181">
                      <a:extLst>
                        <a:ext uri="{9D8B030D-6E8A-4147-A177-3AD203B41FA5}">
                          <a16:colId xmlns:a16="http://schemas.microsoft.com/office/drawing/2014/main" val="3191729946"/>
                        </a:ext>
                      </a:extLst>
                    </a:gridCol>
                  </a:tblGrid>
                  <a:tr h="171196"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Balance sheet items (# = 1</a:t>
                          </a:r>
                          <a:r>
                            <a:rPr lang="en-US" altLang="zh-CN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):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010893"/>
                      </a:ext>
                    </a:extLst>
                  </a:tr>
                  <a:tr h="17679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8182" marR="48182" marT="0" marB="0">
                        <a:blipFill>
                          <a:blip r:embed="rId4"/>
                          <a:stretch>
                            <a:fillRect l="-746" t="-117241" r="-355224" b="-144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Cash and short-term investments (che)</a:t>
                          </a:r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extLst>
                      <a:ext uri="{0D108BD9-81ED-4DB2-BD59-A6C34878D82A}">
                        <a16:rowId xmlns:a16="http://schemas.microsoft.com/office/drawing/2014/main" val="1144296381"/>
                      </a:ext>
                    </a:extLst>
                  </a:tr>
                  <a:tr h="17679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8182" marR="48182" marT="0" marB="0">
                        <a:blipFill>
                          <a:blip r:embed="rId4"/>
                          <a:stretch>
                            <a:fillRect l="-746" t="-217241" r="-355224" b="-134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Inventories (invt)</a:t>
                          </a:r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extLst>
                      <a:ext uri="{0D108BD9-81ED-4DB2-BD59-A6C34878D82A}">
                        <a16:rowId xmlns:a16="http://schemas.microsoft.com/office/drawing/2014/main" val="3341933425"/>
                      </a:ext>
                    </a:extLst>
                  </a:tr>
                  <a:tr h="17679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8182" marR="48182" marT="0" marB="0">
                        <a:blipFill>
                          <a:blip r:embed="rId4"/>
                          <a:stretch>
                            <a:fillRect l="-746" t="-317241" r="-355224" b="-124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Receivables (rect)</a:t>
                          </a:r>
                          <a:endParaRPr lang="en-US" sz="11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extLst>
                      <a:ext uri="{0D108BD9-81ED-4DB2-BD59-A6C34878D82A}">
                        <a16:rowId xmlns:a16="http://schemas.microsoft.com/office/drawing/2014/main" val="2800203115"/>
                      </a:ext>
                    </a:extLst>
                  </a:tr>
                  <a:tr h="17679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8182" marR="48182" marT="0" marB="0">
                        <a:blipFill>
                          <a:blip r:embed="rId4"/>
                          <a:stretch>
                            <a:fillRect l="-746" t="-417241" r="-355224" b="-114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current assets (act)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extLst>
                      <a:ext uri="{0D108BD9-81ED-4DB2-BD59-A6C34878D82A}">
                        <a16:rowId xmlns:a16="http://schemas.microsoft.com/office/drawing/2014/main" val="1254974205"/>
                      </a:ext>
                    </a:extLst>
                  </a:tr>
                  <a:tr h="17679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8182" marR="48182" marT="0" marB="0">
                        <a:blipFill>
                          <a:blip r:embed="rId4"/>
                          <a:stretch>
                            <a:fillRect l="-746" t="-517241" r="-355224" b="-104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Property, plant, and equipment – Net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ppent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extLst>
                      <a:ext uri="{0D108BD9-81ED-4DB2-BD59-A6C34878D82A}">
                        <a16:rowId xmlns:a16="http://schemas.microsoft.com/office/drawing/2014/main" val="415804580"/>
                      </a:ext>
                    </a:extLst>
                  </a:tr>
                  <a:tr h="17679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8182" marR="48182" marT="0" marB="0">
                        <a:blipFill>
                          <a:blip r:embed="rId4"/>
                          <a:stretch>
                            <a:fillRect l="-746" t="-617241" r="-355224" b="-94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Investments and advances – other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ivao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extLst>
                      <a:ext uri="{0D108BD9-81ED-4DB2-BD59-A6C34878D82A}">
                        <a16:rowId xmlns:a16="http://schemas.microsoft.com/office/drawing/2014/main" val="4162046863"/>
                      </a:ext>
                    </a:extLst>
                  </a:tr>
                  <a:tr h="17679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8182" marR="48182" marT="0" marB="0">
                        <a:blipFill>
                          <a:blip r:embed="rId4"/>
                          <a:stretch>
                            <a:fillRect l="-746" t="-693333" r="-355224" b="-8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Intangible assets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intan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extLst>
                      <a:ext uri="{0D108BD9-81ED-4DB2-BD59-A6C34878D82A}">
                        <a16:rowId xmlns:a16="http://schemas.microsoft.com/office/drawing/2014/main" val="3670158099"/>
                      </a:ext>
                    </a:extLst>
                  </a:tr>
                  <a:tr h="17679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8182" marR="48182" marT="0" marB="0">
                        <a:blipFill>
                          <a:blip r:embed="rId4"/>
                          <a:stretch>
                            <a:fillRect l="-746" t="-820690" r="-355224" b="-7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assets (at)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extLst>
                      <a:ext uri="{0D108BD9-81ED-4DB2-BD59-A6C34878D82A}">
                        <a16:rowId xmlns:a16="http://schemas.microsoft.com/office/drawing/2014/main" val="287562838"/>
                      </a:ext>
                    </a:extLst>
                  </a:tr>
                  <a:tr h="17679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8182" marR="48182" marT="0" marB="0">
                        <a:blipFill>
                          <a:blip r:embed="rId4"/>
                          <a:stretch>
                            <a:fillRect l="-746" t="-920690" r="-355224" b="-6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Accounts payable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ap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extLst>
                      <a:ext uri="{0D108BD9-81ED-4DB2-BD59-A6C34878D82A}">
                        <a16:rowId xmlns:a16="http://schemas.microsoft.com/office/drawing/2014/main" val="2567028386"/>
                      </a:ext>
                    </a:extLst>
                  </a:tr>
                  <a:tr h="17679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8182" marR="48182" marT="0" marB="0">
                        <a:blipFill>
                          <a:blip r:embed="rId4"/>
                          <a:stretch>
                            <a:fillRect l="-746" t="-1020690" r="-355224" b="-5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Debt in current liabilities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dlc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extLst>
                      <a:ext uri="{0D108BD9-81ED-4DB2-BD59-A6C34878D82A}">
                        <a16:rowId xmlns:a16="http://schemas.microsoft.com/office/drawing/2014/main" val="213182532"/>
                      </a:ext>
                    </a:extLst>
                  </a:tr>
                  <a:tr h="17679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8182" marR="48182" marT="0" marB="0">
                        <a:blipFill>
                          <a:blip r:embed="rId4"/>
                          <a:stretch>
                            <a:fillRect l="-746" t="-1120690" r="-355224" b="-4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Income taxes payable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txp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extLst>
                      <a:ext uri="{0D108BD9-81ED-4DB2-BD59-A6C34878D82A}">
                        <a16:rowId xmlns:a16="http://schemas.microsoft.com/office/drawing/2014/main" val="470705144"/>
                      </a:ext>
                    </a:extLst>
                  </a:tr>
                  <a:tr h="17679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8182" marR="48182" marT="0" marB="0">
                        <a:blipFill>
                          <a:blip r:embed="rId4"/>
                          <a:stretch>
                            <a:fillRect l="-746" t="-1220690" r="-355224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current liabilities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lct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extLst>
                      <a:ext uri="{0D108BD9-81ED-4DB2-BD59-A6C34878D82A}">
                        <a16:rowId xmlns:a16="http://schemas.microsoft.com/office/drawing/2014/main" val="1831322788"/>
                      </a:ext>
                    </a:extLst>
                  </a:tr>
                  <a:tr h="17679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8182" marR="48182" marT="0" marB="0">
                        <a:blipFill>
                          <a:blip r:embed="rId4"/>
                          <a:stretch>
                            <a:fillRect l="-746" t="-1320690" r="-355224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Long-term debt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dltt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extLst>
                      <a:ext uri="{0D108BD9-81ED-4DB2-BD59-A6C34878D82A}">
                        <a16:rowId xmlns:a16="http://schemas.microsoft.com/office/drawing/2014/main" val="1834250875"/>
                      </a:ext>
                    </a:extLst>
                  </a:tr>
                  <a:tr h="17679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8182" marR="48182" marT="0" marB="0">
                        <a:blipFill>
                          <a:blip r:embed="rId4"/>
                          <a:stretch>
                            <a:fillRect l="-746" t="-1420690" r="-355224" b="-1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liabilities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lt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extLst>
                      <a:ext uri="{0D108BD9-81ED-4DB2-BD59-A6C34878D82A}">
                        <a16:rowId xmlns:a16="http://schemas.microsoft.com/office/drawing/2014/main" val="2851982918"/>
                      </a:ext>
                    </a:extLst>
                  </a:tr>
                  <a:tr h="17679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8182" marR="48182" marT="0" marB="0">
                        <a:blipFill>
                          <a:blip r:embed="rId4"/>
                          <a:stretch>
                            <a:fillRect l="-746" t="-1520690" r="-355224" b="-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Common/Ordinary equity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ceq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extLst>
                      <a:ext uri="{0D108BD9-81ED-4DB2-BD59-A6C34878D82A}">
                        <a16:rowId xmlns:a16="http://schemas.microsoft.com/office/drawing/2014/main" val="28609399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452812" y="4437112"/>
              <a:ext cx="3672409" cy="59617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80120">
                      <a:extLst>
                        <a:ext uri="{9D8B030D-6E8A-4147-A177-3AD203B41FA5}">
                          <a16:colId xmlns:a16="http://schemas.microsoft.com/office/drawing/2014/main" val="3019693626"/>
                        </a:ext>
                      </a:extLst>
                    </a:gridCol>
                    <a:gridCol w="2592289">
                      <a:extLst>
                        <a:ext uri="{9D8B030D-6E8A-4147-A177-3AD203B41FA5}">
                          <a16:colId xmlns:a16="http://schemas.microsoft.com/office/drawing/2014/main" val="370922649"/>
                        </a:ext>
                      </a:extLst>
                    </a:gridCol>
                  </a:tblGrid>
                  <a:tr h="253786"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First-order differences of the above 28 items (# = 28):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6133766"/>
                      </a:ext>
                    </a:extLst>
                  </a:tr>
                  <a:tr h="32227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en-US" sz="1050">
                                    <a:effectLst/>
                                    <a:latin typeface="Cambria Math" panose="02040503050406030204" pitchFamily="18" charset="0"/>
                                  </a:rPr>
                                  <m:t>𝐶𝐻</m:t>
                                </m:r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050">
                                    <a:effectLst/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1050" b="1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en-US" sz="1050">
                                    <a:effectLst/>
                                    <a:latin typeface="Cambria Math" panose="02040503050406030204" pitchFamily="18" charset="0"/>
                                  </a:rPr>
                                  <m:t>𝐶𝐹</m:t>
                                </m:r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Computed as the corresponding item in year t </a:t>
                          </a:r>
                          <a:endParaRPr lang="en-US" sz="1050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less 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 same item in year t - 1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extLst>
                      <a:ext uri="{0D108BD9-81ED-4DB2-BD59-A6C34878D82A}">
                        <a16:rowId xmlns:a16="http://schemas.microsoft.com/office/drawing/2014/main" val="32491694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5212972"/>
                  </p:ext>
                </p:extLst>
              </p:nvPr>
            </p:nvGraphicFramePr>
            <p:xfrm>
              <a:off x="4452812" y="4437112"/>
              <a:ext cx="3672409" cy="59617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80120">
                      <a:extLst>
                        <a:ext uri="{9D8B030D-6E8A-4147-A177-3AD203B41FA5}">
                          <a16:colId xmlns:a16="http://schemas.microsoft.com/office/drawing/2014/main" val="3019693626"/>
                        </a:ext>
                      </a:extLst>
                    </a:gridCol>
                    <a:gridCol w="2592289">
                      <a:extLst>
                        <a:ext uri="{9D8B030D-6E8A-4147-A177-3AD203B41FA5}">
                          <a16:colId xmlns:a16="http://schemas.microsoft.com/office/drawing/2014/main" val="370922649"/>
                        </a:ext>
                      </a:extLst>
                    </a:gridCol>
                  </a:tblGrid>
                  <a:tr h="253786"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First-order differences of the above 28 items (# = 28):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6133766"/>
                      </a:ext>
                    </a:extLst>
                  </a:tr>
                  <a:tr h="3423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8182" marR="48182" marT="0" marB="0" anchor="b">
                        <a:blipFill>
                          <a:blip r:embed="rId5"/>
                          <a:stretch>
                            <a:fillRect l="-565" t="-75439" r="-243503" b="-19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Computed as the corresponding item in year t </a:t>
                          </a:r>
                          <a:endParaRPr lang="en-US" sz="1050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less 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 same item in year t - 1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extLst>
                      <a:ext uri="{0D108BD9-81ED-4DB2-BD59-A6C34878D82A}">
                        <a16:rowId xmlns:a16="http://schemas.microsoft.com/office/drawing/2014/main" val="32491694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450398" y="3283315"/>
              <a:ext cx="3794012" cy="72518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41512">
                      <a:extLst>
                        <a:ext uri="{9D8B030D-6E8A-4147-A177-3AD203B41FA5}">
                          <a16:colId xmlns:a16="http://schemas.microsoft.com/office/drawing/2014/main" val="1300773656"/>
                        </a:ext>
                      </a:extLst>
                    </a:gridCol>
                    <a:gridCol w="2952500">
                      <a:extLst>
                        <a:ext uri="{9D8B030D-6E8A-4147-A177-3AD203B41FA5}">
                          <a16:colId xmlns:a16="http://schemas.microsoft.com/office/drawing/2014/main" val="397587273"/>
                        </a:ext>
                      </a:extLst>
                    </a:gridCol>
                  </a:tblGrid>
                  <a:tr h="167756"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Cash flow statement items (# = 1):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6706210"/>
                      </a:ext>
                    </a:extLst>
                  </a:tr>
                  <a:tr h="55399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>
                                    <a:effectLst/>
                                    <a:latin typeface="Cambria Math" panose="02040503050406030204" pitchFamily="18" charset="0"/>
                                  </a:rPr>
                                  <m:t>𝐶𝐹</m:t>
                                </m:r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Cash flow from operating activities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oancf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- 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xidoc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); if missing, it is computed using the balance sheet approach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ib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- accruals)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/>
                    </a:tc>
                    <a:extLst>
                      <a:ext uri="{0D108BD9-81ED-4DB2-BD59-A6C34878D82A}">
                        <a16:rowId xmlns:a16="http://schemas.microsoft.com/office/drawing/2014/main" val="850460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72160"/>
                  </p:ext>
                </p:extLst>
              </p:nvPr>
            </p:nvGraphicFramePr>
            <p:xfrm>
              <a:off x="4450398" y="3283315"/>
              <a:ext cx="3794012" cy="72518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41512">
                      <a:extLst>
                        <a:ext uri="{9D8B030D-6E8A-4147-A177-3AD203B41FA5}">
                          <a16:colId xmlns:a16="http://schemas.microsoft.com/office/drawing/2014/main" val="1300773656"/>
                        </a:ext>
                      </a:extLst>
                    </a:gridCol>
                    <a:gridCol w="2952500">
                      <a:extLst>
                        <a:ext uri="{9D8B030D-6E8A-4147-A177-3AD203B41FA5}">
                          <a16:colId xmlns:a16="http://schemas.microsoft.com/office/drawing/2014/main" val="397587273"/>
                        </a:ext>
                      </a:extLst>
                    </a:gridCol>
                  </a:tblGrid>
                  <a:tr h="171196"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Cash flow statement items (# = 1):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 anchor="b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6706210"/>
                      </a:ext>
                    </a:extLst>
                  </a:tr>
                  <a:tr h="55399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8182" marR="48182" marT="0" marB="0">
                        <a:blipFill>
                          <a:blip r:embed="rId6"/>
                          <a:stretch>
                            <a:fillRect l="-725" t="-36957" r="-354348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Cash flow from operating activities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oancf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- 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xidoc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); if missing, it is computed using the balance sheet approach (</a:t>
                          </a:r>
                          <a:r>
                            <a:rPr lang="en-US" sz="105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ib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- accruals)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8182" marR="48182" marT="0" marB="0"/>
                    </a:tc>
                    <a:extLst>
                      <a:ext uri="{0D108BD9-81ED-4DB2-BD59-A6C34878D82A}">
                        <a16:rowId xmlns:a16="http://schemas.microsoft.com/office/drawing/2014/main" val="8504603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7732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10" y="1109065"/>
            <a:ext cx="6709143" cy="524151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2: Comparison of forecast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1789-403B-4C37-A207-9DB8196CEF0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376683" y="2002182"/>
            <a:ext cx="614874" cy="323330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ounded Rectangle 7"/>
          <p:cNvSpPr/>
          <p:nvPr/>
        </p:nvSpPr>
        <p:spPr>
          <a:xfrm>
            <a:off x="2382326" y="2504539"/>
            <a:ext cx="614874" cy="106274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ounded Rectangle 8"/>
          <p:cNvSpPr/>
          <p:nvPr/>
        </p:nvSpPr>
        <p:spPr>
          <a:xfrm>
            <a:off x="4239349" y="2504539"/>
            <a:ext cx="614874" cy="1045814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ounded Rectangle 9"/>
          <p:cNvSpPr/>
          <p:nvPr/>
        </p:nvSpPr>
        <p:spPr>
          <a:xfrm>
            <a:off x="2376680" y="3763254"/>
            <a:ext cx="614874" cy="67327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ounded Rectangle 10"/>
          <p:cNvSpPr/>
          <p:nvPr/>
        </p:nvSpPr>
        <p:spPr>
          <a:xfrm>
            <a:off x="4233703" y="3763254"/>
            <a:ext cx="614874" cy="67327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ounded Rectangle 11"/>
          <p:cNvSpPr/>
          <p:nvPr/>
        </p:nvSpPr>
        <p:spPr>
          <a:xfrm>
            <a:off x="2382323" y="4615568"/>
            <a:ext cx="614874" cy="67327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ounded Rectangle 12"/>
          <p:cNvSpPr/>
          <p:nvPr/>
        </p:nvSpPr>
        <p:spPr>
          <a:xfrm>
            <a:off x="4239346" y="4615568"/>
            <a:ext cx="614874" cy="67327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ounded Rectangle 13"/>
          <p:cNvSpPr/>
          <p:nvPr/>
        </p:nvSpPr>
        <p:spPr>
          <a:xfrm>
            <a:off x="2376677" y="5501747"/>
            <a:ext cx="614874" cy="835380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ounded Rectangle 14"/>
          <p:cNvSpPr/>
          <p:nvPr/>
        </p:nvSpPr>
        <p:spPr>
          <a:xfrm>
            <a:off x="4233700" y="5501747"/>
            <a:ext cx="614874" cy="835380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ounded Rectangle 18"/>
          <p:cNvSpPr/>
          <p:nvPr/>
        </p:nvSpPr>
        <p:spPr>
          <a:xfrm>
            <a:off x="7106722" y="5507390"/>
            <a:ext cx="614874" cy="835380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42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Content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ability of forecasted earnings change (FECH) to predict actual earnings change (ECH):</a:t>
            </a:r>
          </a:p>
          <a:p>
            <a:r>
              <a:rPr lang="en-US" dirty="0"/>
              <a:t>Pearson and Spearman correlations</a:t>
            </a:r>
          </a:p>
          <a:p>
            <a:r>
              <a:rPr lang="en-US" dirty="0"/>
              <a:t>Univariate regressions of </a:t>
            </a:r>
            <a:r>
              <a:rPr lang="en-US" i="1" dirty="0"/>
              <a:t>ECH</a:t>
            </a:r>
            <a:r>
              <a:rPr lang="en-US" dirty="0"/>
              <a:t> on </a:t>
            </a:r>
            <a:r>
              <a:rPr lang="en-US" i="1" dirty="0"/>
              <a:t>FECH</a:t>
            </a:r>
            <a:r>
              <a:rPr lang="en-US" dirty="0"/>
              <a:t>.</a:t>
            </a:r>
          </a:p>
          <a:p>
            <a:r>
              <a:rPr lang="en-US" dirty="0"/>
              <a:t>Multivariate regressions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08709" y="4005064"/>
                <a:ext cx="7480469" cy="10014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𝐸𝐶𝐻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0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𝑭𝑬𝑪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𝑴𝑳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𝐹𝐸𝐶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𝐴𝑅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𝐹𝐸𝐶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𝐻𝑉𝑍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𝐹𝐸𝐶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𝐸𝑃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𝐹𝐸𝐶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𝑅𝐼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𝐹𝐸𝐶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𝑆𝑂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09" y="4005064"/>
                <a:ext cx="7480469" cy="1001428"/>
              </a:xfrm>
              <a:prstGeom prst="rect">
                <a:avLst/>
              </a:prstGeom>
              <a:blipFill>
                <a:blip r:embed="rId2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1789-403B-4C37-A207-9DB8196CEF0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81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4, Panel B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122" y="981075"/>
            <a:ext cx="6438669" cy="51911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1789-403B-4C37-A207-9DB8196CEF0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2987824" y="1700808"/>
            <a:ext cx="637953" cy="4471392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74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Usefulness of Machine learning Forecasts for Return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information uncovered by the machine learning models</a:t>
            </a:r>
          </a:p>
          <a:p>
            <a:pPr lvl="1"/>
            <a:r>
              <a:rPr lang="en-US" dirty="0"/>
              <a:t>Residuals from the cross-sectional regression of the machine-learning-based forecasts against the forecasts generated using the RW model and the extant models.</a:t>
            </a:r>
          </a:p>
          <a:p>
            <a:r>
              <a:rPr lang="en-US" altLang="zh-CN" dirty="0" err="1"/>
              <a:t>Fama-MacBeth</a:t>
            </a:r>
            <a:r>
              <a:rPr lang="en-US" altLang="zh-CN" dirty="0"/>
              <a:t> regression analysis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Portfolio analysis</a:t>
            </a:r>
          </a:p>
          <a:p>
            <a:pPr lvl="1"/>
            <a:r>
              <a:rPr lang="en-US" altLang="zh-CN" dirty="0"/>
              <a:t>Equal-weighted portfolios and value-weighted portfolios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43609" y="3645024"/>
                <a:ext cx="7056784" cy="9598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𝐸𝑋𝑅𝐸𝑇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12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𝑀𝐿</m:t>
                      </m:r>
                      <m:r>
                        <m:rPr>
                          <m:lit/>
                        </m:rPr>
                        <a:rPr lang="en-US" i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𝑅𝐸𝑆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𝑆𝐼𝑍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𝑀𝑂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𝑅𝑂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𝐼𝑁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𝐴𝐶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𝐼𝑛𝑑𝑢𝑠𝑡𝑟𝑦𝐹𝐸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9" y="3645024"/>
                <a:ext cx="7056784" cy="959878"/>
              </a:xfrm>
              <a:prstGeom prst="rect">
                <a:avLst/>
              </a:prstGeom>
              <a:blipFill>
                <a:blip r:embed="rId2"/>
                <a:stretch>
                  <a:fillRect b="-38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1789-403B-4C37-A207-9DB8196CEF0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1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8: Regression of analyst forecast errors on the new information uncovered using the machine learning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lang="zh-CN" altLang="en-US" sz="2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8115" y="981075"/>
            <a:ext cx="6442683" cy="51911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1789-403B-4C37-A207-9DB8196CEF0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915816" y="2012149"/>
            <a:ext cx="637953" cy="4127332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3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7: Portfolio analysis of the new information uncovered using the machine learning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lang="zh-CN" alt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78288"/>
            <a:ext cx="7554913" cy="3996699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1789-403B-4C37-A207-9DB8196CEF0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724128" y="1844824"/>
            <a:ext cx="691110" cy="3730163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ounded Rectangle 7"/>
          <p:cNvSpPr/>
          <p:nvPr/>
        </p:nvSpPr>
        <p:spPr>
          <a:xfrm>
            <a:off x="6545186" y="1844824"/>
            <a:ext cx="691110" cy="3730163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57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0" dirty="0"/>
              <a:t>Man vs. Machine Learning: The Term Structure </a:t>
            </a:r>
            <a:r>
              <a:rPr lang="en-US" altLang="zh-CN" b="0" dirty="0" smtClean="0"/>
              <a:t>of Earnings </a:t>
            </a:r>
            <a:r>
              <a:rPr lang="en-US" altLang="zh-CN" b="0" dirty="0"/>
              <a:t>Expectations and Conditional Biases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By Jules </a:t>
            </a:r>
            <a:r>
              <a:rPr lang="en-US" altLang="zh-CN" dirty="0"/>
              <a:t>H. van </a:t>
            </a:r>
            <a:r>
              <a:rPr lang="en-US" altLang="zh-CN" dirty="0" err="1" smtClean="0"/>
              <a:t>Binsbergen</a:t>
            </a:r>
            <a:r>
              <a:rPr lang="en-US" altLang="zh-CN" dirty="0" smtClean="0"/>
              <a:t>, </a:t>
            </a:r>
            <a:r>
              <a:rPr lang="en-US" altLang="zh-CN" dirty="0"/>
              <a:t>Xiao </a:t>
            </a:r>
            <a:r>
              <a:rPr lang="en-US" altLang="zh-CN" dirty="0" smtClean="0"/>
              <a:t>Han, </a:t>
            </a:r>
            <a:r>
              <a:rPr lang="en-US" altLang="zh-CN" dirty="0"/>
              <a:t>and Alejandro </a:t>
            </a:r>
            <a:r>
              <a:rPr lang="en-US" altLang="zh-CN" dirty="0" smtClean="0"/>
              <a:t>Lopez-Lira</a:t>
            </a:r>
          </a:p>
          <a:p>
            <a:pPr lvl="1"/>
            <a:r>
              <a:rPr lang="en-US" altLang="zh-CN" dirty="0" smtClean="0"/>
              <a:t>Forecast earnings using information in financial statements, </a:t>
            </a:r>
            <a:r>
              <a:rPr lang="en-US" altLang="zh-CN" dirty="0"/>
              <a:t>macroeconomic variables, and analysts' </a:t>
            </a:r>
            <a:r>
              <a:rPr lang="en-US" altLang="zh-CN" dirty="0" smtClean="0"/>
              <a:t>predictions</a:t>
            </a:r>
          </a:p>
          <a:p>
            <a:pPr lvl="1"/>
            <a:r>
              <a:rPr lang="en-US" altLang="zh-CN" dirty="0" smtClean="0"/>
              <a:t>Machine learning model: Random forest regression</a:t>
            </a:r>
          </a:p>
          <a:p>
            <a:pPr lvl="1"/>
            <a:r>
              <a:rPr lang="en-US" altLang="zh-CN" dirty="0" smtClean="0"/>
              <a:t>Assess bias in analyst forecasts by comparing analysts’ forecasts to machine learning forecasts</a:t>
            </a:r>
          </a:p>
          <a:p>
            <a:pPr lvl="1"/>
            <a:r>
              <a:rPr lang="en-US" altLang="zh-CN" smtClean="0"/>
              <a:t>Biases increase with </a:t>
            </a:r>
            <a:r>
              <a:rPr lang="en-US" altLang="zh-CN" dirty="0" smtClean="0"/>
              <a:t>forecast horizon</a:t>
            </a:r>
          </a:p>
          <a:p>
            <a:pPr lvl="1"/>
            <a:r>
              <a:rPr lang="en-US" altLang="zh-CN" dirty="0" smtClean="0"/>
              <a:t>High bias predicts lower future stock returns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39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4950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Element of Quantitative Investment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55576" y="1196752"/>
            <a:ext cx="504056" cy="4896544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Quantitative Equity Investing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547664" y="1268760"/>
            <a:ext cx="1080120" cy="1008112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Alpha</a:t>
            </a:r>
          </a:p>
          <a:p>
            <a:pPr algn="ctr"/>
            <a:endParaRPr lang="en-US" sz="1200" i="1" dirty="0">
              <a:solidFill>
                <a:schemeClr val="tx1"/>
              </a:solidFill>
            </a:endParaRP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Return Prediction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547664" y="3175603"/>
            <a:ext cx="1080120" cy="936104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Risk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5085184"/>
            <a:ext cx="1080120" cy="936104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T-cost</a:t>
            </a:r>
          </a:p>
          <a:p>
            <a:pPr algn="ctr"/>
            <a:endParaRPr lang="en-US" sz="1200" i="1" dirty="0">
              <a:solidFill>
                <a:schemeClr val="tx1"/>
              </a:solidFill>
            </a:endParaRP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Transaction cost</a:t>
            </a:r>
          </a:p>
        </p:txBody>
      </p:sp>
      <p:cxnSp>
        <p:nvCxnSpPr>
          <p:cNvPr id="10" name="Elbow Connector 9"/>
          <p:cNvCxnSpPr>
            <a:stCxn id="4" idx="3"/>
            <a:endCxn id="6" idx="1"/>
          </p:cNvCxnSpPr>
          <p:nvPr/>
        </p:nvCxnSpPr>
        <p:spPr>
          <a:xfrm flipV="1">
            <a:off x="1259632" y="1772816"/>
            <a:ext cx="288032" cy="187220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3"/>
            <a:endCxn id="7" idx="1"/>
          </p:cNvCxnSpPr>
          <p:nvPr/>
        </p:nvCxnSpPr>
        <p:spPr>
          <a:xfrm flipV="1">
            <a:off x="1259632" y="3643655"/>
            <a:ext cx="288032" cy="13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3"/>
            <a:endCxn id="8" idx="1"/>
          </p:cNvCxnSpPr>
          <p:nvPr/>
        </p:nvCxnSpPr>
        <p:spPr>
          <a:xfrm>
            <a:off x="1259632" y="3645024"/>
            <a:ext cx="288032" cy="19082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4788024" y="3786596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987824" y="1196752"/>
            <a:ext cx="5328592" cy="1152128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>
                <a:solidFill>
                  <a:schemeClr val="tx1"/>
                </a:solidFill>
              </a:rPr>
              <a:t>Alpha model (</a:t>
            </a:r>
            <a:r>
              <a:rPr lang="el-GR" sz="2000" u="sng" dirty="0">
                <a:solidFill>
                  <a:schemeClr val="tx1"/>
                </a:solidFill>
              </a:rPr>
              <a:t>α</a:t>
            </a:r>
            <a:r>
              <a:rPr lang="en-US" sz="2000" u="sng" dirty="0">
                <a:solidFill>
                  <a:schemeClr val="tx1"/>
                </a:solidFill>
              </a:rPr>
              <a:t>)</a:t>
            </a:r>
          </a:p>
          <a:p>
            <a:r>
              <a:rPr lang="en-US" sz="2000" dirty="0">
                <a:solidFill>
                  <a:schemeClr val="tx1"/>
                </a:solidFill>
              </a:rPr>
              <a:t>Forecast and maximize future expected return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Most important element (our focus)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022510" y="3067591"/>
            <a:ext cx="5328592" cy="1152128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>
                <a:solidFill>
                  <a:schemeClr val="tx1"/>
                </a:solidFill>
              </a:rPr>
              <a:t>Risk model (</a:t>
            </a:r>
            <a:r>
              <a:rPr lang="el-GR" sz="2000" u="sng" dirty="0">
                <a:solidFill>
                  <a:schemeClr val="tx1"/>
                </a:solidFill>
              </a:rPr>
              <a:t>σ</a:t>
            </a:r>
            <a:r>
              <a:rPr lang="en-US" sz="2000" u="sng" dirty="0">
                <a:solidFill>
                  <a:schemeClr val="tx1"/>
                </a:solidFill>
              </a:rPr>
              <a:t>)</a:t>
            </a:r>
          </a:p>
          <a:p>
            <a:r>
              <a:rPr lang="en-US" sz="2000" dirty="0">
                <a:solidFill>
                  <a:schemeClr val="tx1"/>
                </a:solidFill>
              </a:rPr>
              <a:t>Forecast and control for portfolio risk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987824" y="4977172"/>
            <a:ext cx="5328592" cy="1152128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>
                <a:solidFill>
                  <a:schemeClr val="tx1"/>
                </a:solidFill>
              </a:rPr>
              <a:t>Transaction cost model (c)</a:t>
            </a:r>
          </a:p>
          <a:p>
            <a:r>
              <a:rPr lang="en-US" sz="2000" dirty="0">
                <a:solidFill>
                  <a:schemeClr val="tx1"/>
                </a:solidFill>
              </a:rPr>
              <a:t>Forecast and minimize transaction cost </a:t>
            </a:r>
          </a:p>
        </p:txBody>
      </p:sp>
      <p:cxnSp>
        <p:nvCxnSpPr>
          <p:cNvPr id="12" name="Straight Arrow Connector 11"/>
          <p:cNvCxnSpPr>
            <a:stCxn id="6" idx="3"/>
            <a:endCxn id="9" idx="1"/>
          </p:cNvCxnSpPr>
          <p:nvPr/>
        </p:nvCxnSpPr>
        <p:spPr>
          <a:xfrm>
            <a:off x="2627784" y="177281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15" idx="1"/>
          </p:cNvCxnSpPr>
          <p:nvPr/>
        </p:nvCxnSpPr>
        <p:spPr>
          <a:xfrm>
            <a:off x="2627784" y="3643655"/>
            <a:ext cx="3947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6" idx="1"/>
          </p:cNvCxnSpPr>
          <p:nvPr/>
        </p:nvCxnSpPr>
        <p:spPr>
          <a:xfrm>
            <a:off x="2627784" y="555323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91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5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Variables Used for Earnings Forecasts-</a:t>
            </a:r>
            <a:br>
              <a:rPr lang="en-US" altLang="zh-CN" dirty="0" smtClean="0"/>
            </a:br>
            <a:r>
              <a:rPr lang="en-US" altLang="zh-CN" dirty="0" smtClean="0"/>
              <a:t>Firm Fundamentals: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en-US" altLang="zh-CN" dirty="0">
                <a:solidFill>
                  <a:srgbClr val="FF0000"/>
                </a:solidFill>
              </a:rPr>
              <a:t>Realized earnings </a:t>
            </a:r>
            <a:r>
              <a:rPr lang="en-US" altLang="zh-CN" dirty="0"/>
              <a:t>from the last period. Earnings data are obtained from /I/B/E/S</a:t>
            </a:r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en-US" altLang="zh-CN" dirty="0">
                <a:solidFill>
                  <a:srgbClr val="FF0000"/>
                </a:solidFill>
              </a:rPr>
              <a:t>Earnings growth</a:t>
            </a:r>
            <a:r>
              <a:rPr lang="en-US" altLang="zh-CN" dirty="0"/>
              <a:t>, </a:t>
            </a:r>
            <a:r>
              <a:rPr lang="en-US" altLang="zh-CN" dirty="0" smtClean="0"/>
              <a:t>defined </a:t>
            </a:r>
            <a:r>
              <a:rPr lang="en-US" altLang="zh-CN" dirty="0"/>
              <a:t>as the growth rate in earnings</a:t>
            </a:r>
          </a:p>
          <a:p>
            <a:pPr marL="0" indent="0">
              <a:buNone/>
            </a:pPr>
            <a:r>
              <a:rPr lang="en-US" altLang="zh-CN" dirty="0"/>
              <a:t>3. </a:t>
            </a:r>
            <a:r>
              <a:rPr lang="en-US" altLang="zh-CN" dirty="0">
                <a:solidFill>
                  <a:srgbClr val="FF0000"/>
                </a:solidFill>
              </a:rPr>
              <a:t>Sales growth</a:t>
            </a:r>
            <a:r>
              <a:rPr lang="en-US" altLang="zh-CN" dirty="0"/>
              <a:t>, </a:t>
            </a:r>
            <a:r>
              <a:rPr lang="en-US" altLang="zh-CN" dirty="0" smtClean="0"/>
              <a:t>defined </a:t>
            </a:r>
            <a:r>
              <a:rPr lang="en-US" altLang="zh-CN" dirty="0"/>
              <a:t>as the growth rate in sales and obtained from COMPUSTAT</a:t>
            </a:r>
          </a:p>
          <a:p>
            <a:pPr marL="0" indent="0">
              <a:buNone/>
            </a:pPr>
            <a:r>
              <a:rPr lang="en-US" altLang="zh-CN" dirty="0"/>
              <a:t>4. </a:t>
            </a:r>
            <a:r>
              <a:rPr lang="en-US" altLang="zh-CN" dirty="0">
                <a:solidFill>
                  <a:srgbClr val="FF0000"/>
                </a:solidFill>
              </a:rPr>
              <a:t>Asset growth</a:t>
            </a:r>
            <a:r>
              <a:rPr lang="en-US" altLang="zh-CN" dirty="0"/>
              <a:t>, </a:t>
            </a:r>
            <a:r>
              <a:rPr lang="en-US" altLang="zh-CN" dirty="0" smtClean="0"/>
              <a:t>defined </a:t>
            </a:r>
            <a:r>
              <a:rPr lang="en-US" altLang="zh-CN" dirty="0"/>
              <a:t>as the growth rate in total assets and obtained from COMPUSTAT</a:t>
            </a:r>
          </a:p>
          <a:p>
            <a:pPr marL="0" indent="0">
              <a:buNone/>
            </a:pPr>
            <a:r>
              <a:rPr lang="en-US" altLang="zh-CN" dirty="0"/>
              <a:t>5. </a:t>
            </a:r>
            <a:r>
              <a:rPr lang="en-US" altLang="zh-CN" dirty="0">
                <a:solidFill>
                  <a:srgbClr val="FF0000"/>
                </a:solidFill>
              </a:rPr>
              <a:t>Investment growth</a:t>
            </a:r>
            <a:r>
              <a:rPr lang="en-US" altLang="zh-CN" dirty="0"/>
              <a:t>, </a:t>
            </a:r>
            <a:r>
              <a:rPr lang="en-US" altLang="zh-CN" dirty="0" smtClean="0"/>
              <a:t>defined </a:t>
            </a:r>
            <a:r>
              <a:rPr lang="en-US" altLang="zh-CN" dirty="0"/>
              <a:t>as the growth rate in capital expenditure and obtained from COMPUSTAT</a:t>
            </a:r>
          </a:p>
          <a:p>
            <a:pPr marL="0" indent="0">
              <a:buNone/>
            </a:pPr>
            <a:r>
              <a:rPr lang="en-US" altLang="zh-CN" dirty="0"/>
              <a:t>6. </a:t>
            </a:r>
            <a:r>
              <a:rPr lang="en-US" altLang="zh-CN" dirty="0">
                <a:solidFill>
                  <a:srgbClr val="FF0000"/>
                </a:solidFill>
              </a:rPr>
              <a:t>Monthly stock prices and returns </a:t>
            </a:r>
            <a:r>
              <a:rPr lang="en-US" altLang="zh-CN" dirty="0"/>
              <a:t>from CRSP</a:t>
            </a:r>
          </a:p>
          <a:p>
            <a:pPr marL="0" indent="0">
              <a:buNone/>
            </a:pPr>
            <a:r>
              <a:rPr lang="en-US" altLang="zh-CN" dirty="0"/>
              <a:t>7. </a:t>
            </a:r>
            <a:r>
              <a:rPr lang="en-US" altLang="zh-CN" dirty="0">
                <a:solidFill>
                  <a:srgbClr val="FF0000"/>
                </a:solidFill>
              </a:rPr>
              <a:t>Sixty-seven financial ratios </a:t>
            </a:r>
            <a:r>
              <a:rPr lang="en-US" altLang="zh-CN" dirty="0"/>
              <a:t>such as book-to-market ratio and dividend yields obtained from the </a:t>
            </a:r>
            <a:r>
              <a:rPr lang="en-US" altLang="zh-CN" dirty="0" smtClean="0"/>
              <a:t>Financial Ratios </a:t>
            </a:r>
            <a:r>
              <a:rPr lang="en-US" altLang="zh-CN" dirty="0"/>
              <a:t>Suit by Wharton Research Data Services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40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3821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Variables Used for Earnings Forecasts-</a:t>
            </a:r>
            <a:br>
              <a:rPr lang="en-US" altLang="zh-CN" dirty="0" smtClean="0"/>
            </a:br>
            <a:r>
              <a:rPr lang="en-US" altLang="zh-CN" dirty="0" smtClean="0"/>
              <a:t>Macroeconomic Variables &amp; Analyst Forecasts: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u="sng" dirty="0" smtClean="0"/>
              <a:t>Macroeconomic variables </a:t>
            </a:r>
            <a:r>
              <a:rPr lang="en-US" altLang="zh-CN" dirty="0" smtClean="0"/>
              <a:t>from the </a:t>
            </a:r>
            <a:r>
              <a:rPr lang="en-US" altLang="zh-CN" dirty="0"/>
              <a:t>Federal Reserve Bank of </a:t>
            </a:r>
            <a:r>
              <a:rPr lang="en-US" altLang="zh-CN" dirty="0" smtClean="0"/>
              <a:t>Philadelphia:</a:t>
            </a:r>
          </a:p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en-US" altLang="zh-CN" dirty="0"/>
              <a:t>. </a:t>
            </a:r>
            <a:r>
              <a:rPr lang="en-US" altLang="zh-CN" dirty="0">
                <a:solidFill>
                  <a:srgbClr val="FF0000"/>
                </a:solidFill>
              </a:rPr>
              <a:t>Consumption growth</a:t>
            </a:r>
            <a:r>
              <a:rPr lang="en-US" altLang="zh-CN" dirty="0"/>
              <a:t>, </a:t>
            </a:r>
            <a:r>
              <a:rPr lang="en-US" altLang="zh-CN" dirty="0" smtClean="0"/>
              <a:t>defined </a:t>
            </a:r>
            <a:r>
              <a:rPr lang="en-US" altLang="zh-CN" dirty="0"/>
              <a:t>as the log </a:t>
            </a:r>
            <a:r>
              <a:rPr lang="en-US" altLang="zh-CN" dirty="0" smtClean="0"/>
              <a:t>difference </a:t>
            </a:r>
            <a:r>
              <a:rPr lang="en-US" altLang="zh-CN" dirty="0"/>
              <a:t>of consumption in goods and services</a:t>
            </a:r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en-US" altLang="zh-CN" dirty="0">
                <a:solidFill>
                  <a:srgbClr val="FF0000"/>
                </a:solidFill>
              </a:rPr>
              <a:t>GDP growth</a:t>
            </a:r>
            <a:r>
              <a:rPr lang="en-US" altLang="zh-CN" dirty="0"/>
              <a:t>, </a:t>
            </a:r>
            <a:r>
              <a:rPr lang="en-US" altLang="zh-CN" dirty="0" smtClean="0"/>
              <a:t>defined </a:t>
            </a:r>
            <a:r>
              <a:rPr lang="en-US" altLang="zh-CN" dirty="0"/>
              <a:t>as the log </a:t>
            </a:r>
            <a:r>
              <a:rPr lang="en-US" altLang="zh-CN" dirty="0" smtClean="0"/>
              <a:t>difference </a:t>
            </a:r>
            <a:r>
              <a:rPr lang="en-US" altLang="zh-CN" dirty="0"/>
              <a:t>of real GDP</a:t>
            </a:r>
          </a:p>
          <a:p>
            <a:pPr marL="0" indent="0">
              <a:buNone/>
            </a:pPr>
            <a:r>
              <a:rPr lang="en-US" altLang="zh-CN" dirty="0"/>
              <a:t>3. </a:t>
            </a:r>
            <a:r>
              <a:rPr lang="en-US" altLang="zh-CN" dirty="0">
                <a:solidFill>
                  <a:srgbClr val="FF0000"/>
                </a:solidFill>
              </a:rPr>
              <a:t>Growth of industrial production</a:t>
            </a:r>
            <a:r>
              <a:rPr lang="en-US" altLang="zh-CN" dirty="0"/>
              <a:t>, </a:t>
            </a:r>
            <a:r>
              <a:rPr lang="en-US" altLang="zh-CN" dirty="0" smtClean="0"/>
              <a:t>defined </a:t>
            </a:r>
            <a:r>
              <a:rPr lang="en-US" altLang="zh-CN" dirty="0"/>
              <a:t>as the log </a:t>
            </a:r>
            <a:r>
              <a:rPr lang="en-US" altLang="zh-CN" dirty="0" smtClean="0"/>
              <a:t>difference </a:t>
            </a:r>
            <a:r>
              <a:rPr lang="en-US" altLang="zh-CN" dirty="0"/>
              <a:t>of Industrial Production Index (IPT)</a:t>
            </a:r>
          </a:p>
          <a:p>
            <a:pPr marL="0" indent="0">
              <a:buNone/>
            </a:pPr>
            <a:r>
              <a:rPr lang="en-US" altLang="zh-CN" dirty="0"/>
              <a:t>4. </a:t>
            </a:r>
            <a:r>
              <a:rPr lang="en-US" altLang="zh-CN" dirty="0">
                <a:solidFill>
                  <a:srgbClr val="FF0000"/>
                </a:solidFill>
              </a:rPr>
              <a:t>Unemployment </a:t>
            </a:r>
            <a:r>
              <a:rPr lang="en-US" altLang="zh-CN" dirty="0" smtClean="0">
                <a:solidFill>
                  <a:srgbClr val="FF0000"/>
                </a:solidFill>
              </a:rPr>
              <a:t>rate</a:t>
            </a: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u="sng" dirty="0"/>
              <a:t>Analysts’ one-year ahead EPS </a:t>
            </a:r>
            <a:r>
              <a:rPr lang="en-US" altLang="zh-CN" u="sng" dirty="0" smtClean="0"/>
              <a:t>forecasts</a:t>
            </a:r>
            <a:endParaRPr lang="zh-CN" alt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874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Random Forest Regression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Random forest regression model to forecast earnings from January 1987:</a:t>
            </a:r>
          </a:p>
          <a:p>
            <a:endParaRPr lang="en-US" altLang="zh-CN" dirty="0"/>
          </a:p>
          <a:p>
            <a:r>
              <a:rPr lang="en-US" altLang="zh-CN" dirty="0" err="1" smtClean="0"/>
              <a:t>Hyperparameters</a:t>
            </a:r>
            <a:r>
              <a:rPr lang="en-US" altLang="zh-CN" dirty="0" smtClean="0"/>
              <a:t> are determined using data of 1986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Model retrained each month from January 1987</a:t>
            </a:r>
            <a:endParaRPr lang="en-US" altLang="zh-CN" dirty="0"/>
          </a:p>
          <a:p>
            <a:r>
              <a:rPr lang="en-US" altLang="zh-CN" dirty="0" smtClean="0"/>
              <a:t>Define bias as: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42</a:t>
            </a:fld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841435"/>
            <a:ext cx="3672408" cy="1470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844824"/>
            <a:ext cx="6047119" cy="403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5445224"/>
            <a:ext cx="4932727" cy="57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8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Table 4: </a:t>
            </a:r>
            <a:r>
              <a:rPr lang="en-US" altLang="zh-CN" dirty="0" err="1" smtClean="0"/>
              <a:t>Fama-MacBeth</a:t>
            </a:r>
            <a:r>
              <a:rPr lang="en-US" altLang="zh-CN" dirty="0" smtClean="0"/>
              <a:t> Regression of Future Returns on BE and Control Variables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931313"/>
            <a:ext cx="7554416" cy="5191472"/>
          </a:xfrm>
        </p:spPr>
        <p:txBody>
          <a:bodyPr>
            <a:normAutofit fontScale="92500" lnSpcReduction="10000"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r>
              <a:rPr lang="en-US" altLang="zh-CN" sz="1700" dirty="0" smtClean="0"/>
              <a:t>BE Score: the arithmetic average of the percentile rankings of the five conditional biases</a:t>
            </a:r>
            <a:endParaRPr lang="zh-CN" altLang="en-US" sz="1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43</a:t>
            </a:fld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196752"/>
            <a:ext cx="3811110" cy="454521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901435" y="2276872"/>
            <a:ext cx="3038717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19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Portfolio Analysis of BE Score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524" y="1672336"/>
            <a:ext cx="7113864" cy="38086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44</a:t>
            </a:fld>
            <a:endParaRPr lang="en-US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228184" y="3831738"/>
            <a:ext cx="576064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ounded Rectangle 6"/>
          <p:cNvSpPr/>
          <p:nvPr/>
        </p:nvSpPr>
        <p:spPr>
          <a:xfrm>
            <a:off x="6228184" y="4653136"/>
            <a:ext cx="576064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87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Time-Series Tests with Multi-Factor Models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213" y="981075"/>
            <a:ext cx="6384486" cy="51911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45</a:t>
            </a:fld>
            <a:endParaRPr lang="en-US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411760" y="4077072"/>
            <a:ext cx="417646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11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Other Approaches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Using machine learning based earnings forecasts as valuation inputs (</a:t>
            </a:r>
            <a:r>
              <a:rPr lang="en-US" altLang="zh-CN" dirty="0" err="1" smtClean="0"/>
              <a:t>Binz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Schipper</a:t>
            </a:r>
            <a:r>
              <a:rPr lang="en-US" altLang="zh-CN" dirty="0" smtClean="0"/>
              <a:t> and </a:t>
            </a:r>
            <a:r>
              <a:rPr lang="en-US" altLang="zh-CN" dirty="0" err="1" smtClean="0"/>
              <a:t>Standridge</a:t>
            </a:r>
            <a:r>
              <a:rPr lang="en-US" altLang="zh-CN" dirty="0" smtClean="0"/>
              <a:t> 2021)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Relative Valuation with Machine Learning (based on fundamentals (</a:t>
            </a:r>
            <a:r>
              <a:rPr lang="en-US" altLang="zh-CN" dirty="0" err="1" smtClean="0"/>
              <a:t>Geertsema</a:t>
            </a:r>
            <a:r>
              <a:rPr lang="en-US" altLang="zh-CN" dirty="0" smtClean="0"/>
              <a:t> and Lu 2020)</a:t>
            </a:r>
          </a:p>
          <a:p>
            <a:endParaRPr lang="en-US" altLang="zh-CN" dirty="0"/>
          </a:p>
          <a:p>
            <a:r>
              <a:rPr lang="en-US" altLang="zh-CN" dirty="0" smtClean="0"/>
              <a:t>Predicting accounting fraud/misstatement (earnings quality) using machine learning (Bao et al. 2019; </a:t>
            </a:r>
            <a:r>
              <a:rPr lang="en-US" altLang="zh-CN" dirty="0" err="1" smtClean="0"/>
              <a:t>Bertomeu</a:t>
            </a:r>
            <a:r>
              <a:rPr lang="en-US" altLang="zh-CN" dirty="0" smtClean="0"/>
              <a:t> et al. 2020)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46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0904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/>
              <a:t>ML based Technical Analysis</a:t>
            </a:r>
            <a:endParaRPr lang="zh-CN" altLang="en-US" sz="4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47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7816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Price Charts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070315"/>
            <a:ext cx="7554913" cy="50126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48</a:t>
            </a:fld>
            <a:endParaRPr lang="en-US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62000" y="5963561"/>
            <a:ext cx="5250160" cy="1193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71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Technical Analysis &amp; Price Patterns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49</a:t>
            </a:fld>
            <a:endParaRPr lang="en-US" altLang="en-US" dirty="0"/>
          </a:p>
        </p:txBody>
      </p:sp>
      <p:pic>
        <p:nvPicPr>
          <p:cNvPr id="5" name="Picture 2" descr="Technical Analysis Patterns : InvestmentEducation">
            <a:extLst>
              <a:ext uri="{FF2B5EF4-FFF2-40B4-BE49-F238E27FC236}">
                <a16:creationId xmlns:a16="http://schemas.microsoft.com/office/drawing/2014/main" id="{949A7EAC-DD1A-41DC-8935-15F620ABFA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052" y="981075"/>
            <a:ext cx="2938809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30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/>
              <a:t>Quantitative investment process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604785" y="1412776"/>
            <a:ext cx="1800200" cy="72008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Statistically-Based Risk Model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(Risk Forecast)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481185" y="1052736"/>
            <a:ext cx="1833944" cy="72008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Multi-Factor Stock Selection Model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(Return Forecast)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402352" y="1412776"/>
            <a:ext cx="1833944" cy="72008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Transaction Cost Model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(T-cost Forecast)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504885" y="1772816"/>
            <a:ext cx="3814439" cy="2088232"/>
            <a:chOff x="2504885" y="1772816"/>
            <a:chExt cx="3814439" cy="2088232"/>
          </a:xfrm>
        </p:grpSpPr>
        <p:sp>
          <p:nvSpPr>
            <p:cNvPr id="4" name="Oval 3"/>
            <p:cNvSpPr/>
            <p:nvPr/>
          </p:nvSpPr>
          <p:spPr>
            <a:xfrm>
              <a:off x="3271500" y="2564904"/>
              <a:ext cx="2253313" cy="129614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Optimizer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Optimal Holding &amp; Trading Lists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(Balance return, risk and t-cost)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504885" y="1772816"/>
              <a:ext cx="3814439" cy="792089"/>
              <a:chOff x="1367645" y="1772816"/>
              <a:chExt cx="3814439" cy="792089"/>
            </a:xfrm>
          </p:grpSpPr>
          <p:cxnSp>
            <p:nvCxnSpPr>
              <p:cNvPr id="8" name="Elbow Connector 7"/>
              <p:cNvCxnSpPr>
                <a:stCxn id="3" idx="2"/>
                <a:endCxn id="4" idx="0"/>
              </p:cNvCxnSpPr>
              <p:nvPr/>
            </p:nvCxnSpPr>
            <p:spPr>
              <a:xfrm rot="16200000" flipH="1">
                <a:off x="2098257" y="1402244"/>
                <a:ext cx="432048" cy="1893272"/>
              </a:xfrm>
              <a:prstGeom prst="bentConnector3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6" idx="2"/>
                <a:endCxn id="4" idx="0"/>
              </p:cNvCxnSpPr>
              <p:nvPr/>
            </p:nvCxnSpPr>
            <p:spPr>
              <a:xfrm>
                <a:off x="3260917" y="1772816"/>
                <a:ext cx="0" cy="79208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Elbow Connector 13"/>
              <p:cNvCxnSpPr>
                <a:stCxn id="7" idx="2"/>
                <a:endCxn id="4" idx="0"/>
              </p:cNvCxnSpPr>
              <p:nvPr/>
            </p:nvCxnSpPr>
            <p:spPr>
              <a:xfrm rot="5400000">
                <a:off x="4005477" y="1388297"/>
                <a:ext cx="432048" cy="1921167"/>
              </a:xfrm>
              <a:prstGeom prst="bentConnector3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Rounded Rectangle 15"/>
          <p:cNvSpPr/>
          <p:nvPr/>
        </p:nvSpPr>
        <p:spPr>
          <a:xfrm>
            <a:off x="3318037" y="4149080"/>
            <a:ext cx="2160240" cy="72008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Portfolio Manager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Qualitative Confirmation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Prevent False Positives  </a:t>
            </a:r>
          </a:p>
        </p:txBody>
      </p:sp>
      <p:cxnSp>
        <p:nvCxnSpPr>
          <p:cNvPr id="31" name="Straight Arrow Connector 30"/>
          <p:cNvCxnSpPr>
            <a:stCxn id="4" idx="4"/>
            <a:endCxn id="16" idx="0"/>
          </p:cNvCxnSpPr>
          <p:nvPr/>
        </p:nvCxnSpPr>
        <p:spPr>
          <a:xfrm>
            <a:off x="4398157" y="3861048"/>
            <a:ext cx="0" cy="28803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3318037" y="5229200"/>
            <a:ext cx="2160240" cy="72008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Trader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Efficient Trading &amp; Implementation</a:t>
            </a:r>
          </a:p>
        </p:txBody>
      </p:sp>
      <p:cxnSp>
        <p:nvCxnSpPr>
          <p:cNvPr id="35" name="Straight Arrow Connector 34"/>
          <p:cNvCxnSpPr>
            <a:stCxn id="16" idx="2"/>
            <a:endCxn id="34" idx="0"/>
          </p:cNvCxnSpPr>
          <p:nvPr/>
        </p:nvCxnSpPr>
        <p:spPr>
          <a:xfrm>
            <a:off x="4398157" y="4869160"/>
            <a:ext cx="0" cy="3600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35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6" grpId="0" animBg="1"/>
      <p:bldP spid="3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Research on Technical Analysis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Stock Selection:</a:t>
            </a:r>
          </a:p>
          <a:p>
            <a:pPr lvl="1"/>
            <a:r>
              <a:rPr lang="en-US" altLang="zh-CN" dirty="0" smtClean="0"/>
              <a:t>Short-term reversal (e.g. </a:t>
            </a:r>
            <a:r>
              <a:rPr lang="en-US" altLang="zh-CN" dirty="0" err="1" smtClean="0"/>
              <a:t>Fama</a:t>
            </a:r>
            <a:r>
              <a:rPr lang="en-US" altLang="zh-CN" dirty="0" smtClean="0"/>
              <a:t> 1965; </a:t>
            </a:r>
            <a:r>
              <a:rPr lang="en-US" altLang="zh-CN" dirty="0" err="1" smtClean="0"/>
              <a:t>Jegadeesh</a:t>
            </a:r>
            <a:r>
              <a:rPr lang="en-US" altLang="zh-CN" dirty="0" smtClean="0"/>
              <a:t> 1990)</a:t>
            </a:r>
          </a:p>
          <a:p>
            <a:pPr lvl="1"/>
            <a:r>
              <a:rPr lang="en-US" altLang="zh-CN" dirty="0" smtClean="0"/>
              <a:t>Medium-term momentum (e.g. </a:t>
            </a:r>
            <a:r>
              <a:rPr lang="en-US" altLang="zh-CN" dirty="0" err="1" smtClean="0"/>
              <a:t>Jegadeesh</a:t>
            </a:r>
            <a:r>
              <a:rPr lang="en-US" altLang="zh-CN" dirty="0" smtClean="0"/>
              <a:t> and Titman 1993)</a:t>
            </a:r>
          </a:p>
          <a:p>
            <a:pPr lvl="1"/>
            <a:r>
              <a:rPr lang="en-US" altLang="zh-CN" dirty="0" smtClean="0"/>
              <a:t>Long-term reversal (De </a:t>
            </a:r>
            <a:r>
              <a:rPr lang="en-US" altLang="zh-CN" dirty="0" err="1" smtClean="0"/>
              <a:t>Bondt</a:t>
            </a:r>
            <a:r>
              <a:rPr lang="en-US" altLang="zh-CN" dirty="0" smtClean="0"/>
              <a:t> and </a:t>
            </a:r>
            <a:r>
              <a:rPr lang="en-US" altLang="zh-CN" dirty="0" err="1" smtClean="0"/>
              <a:t>Thaler</a:t>
            </a:r>
            <a:r>
              <a:rPr lang="en-US" altLang="zh-CN" dirty="0" smtClean="0"/>
              <a:t> 1985)</a:t>
            </a:r>
          </a:p>
          <a:p>
            <a:pPr lvl="1"/>
            <a:r>
              <a:rPr lang="en-US" altLang="zh-CN" dirty="0" smtClean="0"/>
              <a:t>Trend factor with moving averages (Han, Zhou, Zhou 2016)</a:t>
            </a:r>
            <a:endParaRPr lang="en-US" altLang="zh-CN" dirty="0"/>
          </a:p>
          <a:p>
            <a:r>
              <a:rPr lang="en-US" altLang="zh-CN" dirty="0" smtClean="0"/>
              <a:t>Market timing:</a:t>
            </a:r>
          </a:p>
          <a:p>
            <a:pPr lvl="1"/>
            <a:r>
              <a:rPr lang="en-US" altLang="zh-CN" dirty="0" smtClean="0"/>
              <a:t>Moving average, momentum and volume based indicators (Neely, </a:t>
            </a:r>
            <a:r>
              <a:rPr lang="en-US" altLang="zh-CN" dirty="0" err="1" smtClean="0"/>
              <a:t>Rapach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Tu</a:t>
            </a:r>
            <a:r>
              <a:rPr lang="en-US" altLang="zh-CN" dirty="0" smtClean="0"/>
              <a:t> and Zhou 2014)</a:t>
            </a:r>
          </a:p>
          <a:p>
            <a:r>
              <a:rPr lang="en-US" altLang="zh-CN" dirty="0" smtClean="0"/>
              <a:t>…</a:t>
            </a:r>
          </a:p>
          <a:p>
            <a:r>
              <a:rPr lang="en-US" altLang="zh-CN" dirty="0" smtClean="0"/>
              <a:t>Machine learning based technical analysis</a:t>
            </a:r>
          </a:p>
          <a:p>
            <a:pPr lvl="1"/>
            <a:r>
              <a:rPr lang="en-US" altLang="zh-CN" dirty="0" smtClean="0"/>
              <a:t>Charting By Machines, by Murray, Xiao and Xia (2020)</a:t>
            </a:r>
          </a:p>
          <a:p>
            <a:pPr lvl="1"/>
            <a:r>
              <a:rPr lang="en-US" altLang="zh-CN" dirty="0" smtClean="0"/>
              <a:t>(Re-)</a:t>
            </a:r>
            <a:r>
              <a:rPr lang="en-US" altLang="zh-CN" dirty="0" err="1" smtClean="0"/>
              <a:t>Imag</a:t>
            </a:r>
            <a:r>
              <a:rPr lang="en-US" altLang="zh-CN" dirty="0" smtClean="0"/>
              <a:t>(in)</a:t>
            </a:r>
            <a:r>
              <a:rPr lang="en-US" altLang="zh-CN" dirty="0" err="1" smtClean="0"/>
              <a:t>ing</a:t>
            </a:r>
            <a:r>
              <a:rPr lang="en-US" altLang="zh-CN" dirty="0" smtClean="0"/>
              <a:t> Price Trends, by Jiang, Kelly and </a:t>
            </a:r>
            <a:r>
              <a:rPr lang="en-US" altLang="zh-CN" dirty="0" err="1" smtClean="0"/>
              <a:t>Xiu</a:t>
            </a:r>
            <a:r>
              <a:rPr lang="en-US" altLang="zh-CN" dirty="0" smtClean="0"/>
              <a:t> (2020)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50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9551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Murray et al. (2020)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 smtClean="0"/>
              <a:t>Forecast future stock returns from historical price plots using machine learning</a:t>
            </a:r>
          </a:p>
          <a:p>
            <a:r>
              <a:rPr lang="en-US" altLang="zh-CN" dirty="0" smtClean="0"/>
              <a:t>Features: Cumulative returns of individual stocks over the month t-12 through t-1:</a:t>
            </a:r>
          </a:p>
          <a:p>
            <a:pPr lvl="1"/>
            <a:r>
              <a:rPr lang="en-US" altLang="zh-CN" dirty="0" smtClean="0"/>
              <a:t>CR1: t-12</a:t>
            </a:r>
          </a:p>
          <a:p>
            <a:pPr lvl="1"/>
            <a:r>
              <a:rPr lang="en-US" altLang="zh-CN" dirty="0" smtClean="0"/>
              <a:t>CR2: t-12 to t-11</a:t>
            </a:r>
            <a:endParaRPr lang="en-US" altLang="zh-CN" dirty="0"/>
          </a:p>
          <a:p>
            <a:pPr lvl="1"/>
            <a:r>
              <a:rPr lang="en-US" altLang="zh-CN" dirty="0" smtClean="0"/>
              <a:t>…</a:t>
            </a:r>
          </a:p>
          <a:p>
            <a:pPr lvl="1"/>
            <a:r>
              <a:rPr lang="en-US" altLang="zh-CN" dirty="0" smtClean="0"/>
              <a:t>CR12: t-12 to t-1</a:t>
            </a:r>
          </a:p>
          <a:p>
            <a:r>
              <a:rPr lang="en-US" altLang="zh-CN" dirty="0" smtClean="0"/>
              <a:t>Machine Learning models:</a:t>
            </a:r>
          </a:p>
          <a:p>
            <a:pPr lvl="1"/>
            <a:r>
              <a:rPr lang="en-US" altLang="zh-CN" dirty="0" smtClean="0"/>
              <a:t>Feed-forward neural network (FNN)</a:t>
            </a:r>
          </a:p>
          <a:p>
            <a:pPr lvl="1"/>
            <a:r>
              <a:rPr lang="en-US" altLang="zh-CN" dirty="0" smtClean="0"/>
              <a:t>Convolutional neural network (CNN)</a:t>
            </a:r>
          </a:p>
          <a:p>
            <a:pPr lvl="1"/>
            <a:r>
              <a:rPr lang="en-US" altLang="zh-CN" dirty="0" smtClean="0"/>
              <a:t>Long-short term memory (LSTM)</a:t>
            </a:r>
          </a:p>
          <a:p>
            <a:pPr lvl="1"/>
            <a:r>
              <a:rPr lang="en-US" altLang="zh-CN" dirty="0" smtClean="0"/>
              <a:t>Convolutional neural network with long-short term memory (CNNLSTM)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51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5094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Murray et al. (2020)</a:t>
            </a:r>
            <a:br>
              <a:rPr lang="en-US" altLang="zh-CN" dirty="0" smtClean="0"/>
            </a:br>
            <a:r>
              <a:rPr lang="en-US" altLang="zh-CN" dirty="0" smtClean="0"/>
              <a:t>Research Design Issue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 smtClean="0"/>
                  <a:t>What to forecast?</a:t>
                </a:r>
              </a:p>
              <a:p>
                <a:pPr lvl="1"/>
                <a:r>
                  <a:rPr lang="en-US" altLang="zh-CN" i="1" dirty="0" smtClean="0"/>
                  <a:t>r</a:t>
                </a:r>
                <a:r>
                  <a:rPr lang="en-US" altLang="zh-CN" dirty="0" smtClean="0"/>
                  <a:t>: excess stock return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𝑡𝑑</m:t>
                        </m:r>
                      </m:sub>
                    </m:sSub>
                  </m:oMath>
                </a14:m>
                <a:r>
                  <a:rPr lang="en-US" altLang="zh-CN" dirty="0" smtClean="0"/>
                  <a:t>: standardized excess return (z-score transformation)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𝑁𝑜𝑟𝑚</m:t>
                        </m:r>
                      </m:sub>
                    </m:sSub>
                  </m:oMath>
                </a14:m>
                <a:r>
                  <a:rPr lang="en-US" altLang="zh-CN" dirty="0" smtClean="0"/>
                  <a:t>: normalized excess return (change to normal dist.)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𝑃𝑐𝑡𝑙</m:t>
                        </m:r>
                      </m:sub>
                    </m:sSub>
                  </m:oMath>
                </a14:m>
                <a:r>
                  <a:rPr lang="en-US" altLang="zh-CN" dirty="0" smtClean="0"/>
                  <a:t>: percentiles of a stock’s return in a month</a:t>
                </a:r>
              </a:p>
              <a:p>
                <a:r>
                  <a:rPr lang="en-US" altLang="zh-CN" dirty="0" smtClean="0"/>
                  <a:t>Loss function</a:t>
                </a:r>
              </a:p>
              <a:p>
                <a:pPr lvl="1"/>
                <a:r>
                  <a:rPr lang="en-US" altLang="zh-CN" dirty="0" smtClean="0"/>
                  <a:t>MSE: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𝓛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 </a:t>
                </a:r>
              </a:p>
              <a:p>
                <a:pPr lvl="1"/>
                <a:r>
                  <a:rPr lang="en-US" altLang="zh-CN" dirty="0" smtClean="0"/>
                  <a:t>MAE: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𝓛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zh-CN" dirty="0" smtClean="0"/>
              </a:p>
              <a:p>
                <a:r>
                  <a:rPr lang="en-US" altLang="zh-CN" dirty="0" smtClean="0"/>
                  <a:t>Loss function weighting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 smtClean="0"/>
                  <a:t>) schedule</a:t>
                </a:r>
              </a:p>
              <a:p>
                <a:pPr lvl="1"/>
                <a:r>
                  <a:rPr lang="en-US" altLang="zh-CN" dirty="0" smtClean="0"/>
                  <a:t>EW: equal weighting</a:t>
                </a:r>
              </a:p>
              <a:p>
                <a:pPr lvl="1"/>
                <a:r>
                  <a:rPr lang="en-US" altLang="zh-CN" dirty="0" smtClean="0"/>
                  <a:t>EWPM: equal weighting per month</a:t>
                </a:r>
              </a:p>
              <a:p>
                <a:pPr lvl="1"/>
                <a:r>
                  <a:rPr lang="en-US" altLang="zh-CN" dirty="0" smtClean="0"/>
                  <a:t>EWPMVW: equal weighting per month, but weight each stock in a month based on its market cap</a:t>
                </a:r>
              </a:p>
              <a:p>
                <a:r>
                  <a:rPr lang="en-US" altLang="zh-CN" dirty="0" smtClean="0"/>
                  <a:t>In total, 96 models: 4 (ML)*4(Target)*2(Loss)*3(Weights)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52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416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Murray et al. (2020)</a:t>
            </a:r>
            <a:br>
              <a:rPr lang="en-US" altLang="zh-CN" dirty="0"/>
            </a:br>
            <a:r>
              <a:rPr lang="en-US" altLang="zh-CN" dirty="0"/>
              <a:t>Research Design Issue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Optimization period: 192701-196306</a:t>
            </a:r>
          </a:p>
          <a:p>
            <a:r>
              <a:rPr lang="en-US" altLang="zh-CN" dirty="0" smtClean="0"/>
              <a:t>Training Sample: Even months from even years &amp; odd months from odd years</a:t>
            </a:r>
          </a:p>
          <a:p>
            <a:r>
              <a:rPr lang="en-US" altLang="zh-CN" dirty="0" smtClean="0"/>
              <a:t>Validation sample: Other months in the optimization period</a:t>
            </a:r>
          </a:p>
          <a:p>
            <a:r>
              <a:rPr lang="en-US" altLang="zh-CN" dirty="0" smtClean="0"/>
              <a:t>Testing period: 196307-201912</a:t>
            </a:r>
          </a:p>
          <a:p>
            <a:r>
              <a:rPr lang="en-US" altLang="zh-CN" dirty="0" smtClean="0"/>
              <a:t>Model evaluation/selection: time-series average of the monthly cross-sectional Spearman rank correlation (i.e. Spearman IC)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53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5168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Table 1: ML Process Optimization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576" y="1230931"/>
            <a:ext cx="5368954" cy="23908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54</a:t>
            </a:fld>
            <a:endParaRPr lang="en-US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560829" y="2710773"/>
            <a:ext cx="36004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83768" y="3638897"/>
            <a:ext cx="5346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n-lt"/>
              </a:rPr>
              <a:t>Generate machine learning based forecast, </a:t>
            </a:r>
            <a:r>
              <a:rPr lang="en-US" altLang="zh-CN" i="1" dirty="0" smtClean="0">
                <a:latin typeface="+mn-lt"/>
              </a:rPr>
              <a:t>MLER</a:t>
            </a:r>
            <a:r>
              <a:rPr lang="en-US" altLang="zh-CN" dirty="0" smtClean="0">
                <a:latin typeface="+mn-lt"/>
              </a:rPr>
              <a:t>, using (CNNLSTM, MSE, EWPM, and </a:t>
            </a:r>
            <a:r>
              <a:rPr lang="en-US" altLang="zh-CN" i="1" dirty="0" err="1" smtClean="0">
                <a:latin typeface="+mn-lt"/>
              </a:rPr>
              <a:t>r</a:t>
            </a:r>
            <a:r>
              <a:rPr lang="en-US" altLang="zh-CN" sz="1000" i="1" dirty="0" err="1" smtClean="0">
                <a:latin typeface="+mn-lt"/>
              </a:rPr>
              <a:t>Norm</a:t>
            </a:r>
            <a:r>
              <a:rPr lang="en-US" altLang="zh-CN" dirty="0" smtClean="0">
                <a:latin typeface="+mn-lt"/>
              </a:rPr>
              <a:t>)</a:t>
            </a:r>
            <a:endParaRPr lang="zh-CN" altLang="en-US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148" y="4387842"/>
            <a:ext cx="3758268" cy="164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1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Table 3: Portfolio Analysis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7867" y="1861089"/>
            <a:ext cx="5503178" cy="343109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55</a:t>
            </a:fld>
            <a:endParaRPr lang="en-US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829360" y="2605938"/>
            <a:ext cx="414788" cy="183117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18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Table 9:</a:t>
            </a:r>
            <a:br>
              <a:rPr lang="en-US" altLang="zh-CN" dirty="0" smtClean="0"/>
            </a:br>
            <a:r>
              <a:rPr lang="en-US" altLang="zh-CN" dirty="0" smtClean="0"/>
              <a:t>Non-Linearity of ML-based Forecasts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118" y="1268760"/>
            <a:ext cx="5436066" cy="26760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56</a:t>
            </a:fld>
            <a:endParaRPr lang="en-US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60813" y="2069817"/>
            <a:ext cx="432048" cy="180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3024648" y="4249062"/>
            <a:ext cx="5268286" cy="1812021"/>
            <a:chOff x="3024648" y="4249062"/>
            <a:chExt cx="5268286" cy="18120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4648" y="4509120"/>
              <a:ext cx="5268286" cy="155196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4648" y="4249062"/>
              <a:ext cx="5268286" cy="253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512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From Features to Pictures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Feature engineer (e.g. breaking down stock returns into predefined intervals) </a:t>
            </a:r>
          </a:p>
          <a:p>
            <a:pPr lvl="1"/>
            <a:r>
              <a:rPr lang="en-US" altLang="zh-CN" dirty="0"/>
              <a:t>H</a:t>
            </a:r>
            <a:r>
              <a:rPr lang="en-US" altLang="zh-CN" dirty="0" smtClean="0"/>
              <a:t>elps reduce the dimension of predictors and overfitting</a:t>
            </a:r>
          </a:p>
          <a:p>
            <a:pPr lvl="1"/>
            <a:r>
              <a:rPr lang="en-US" altLang="zh-CN" dirty="0" smtClean="0"/>
              <a:t>It may also lead to loss of information</a:t>
            </a:r>
          </a:p>
          <a:p>
            <a:r>
              <a:rPr lang="en-US" altLang="zh-CN" dirty="0" smtClean="0"/>
              <a:t>Can machine learning extract more flexible/subtle patterns from historical price/volume that are useful for return prediction?</a:t>
            </a:r>
          </a:p>
          <a:p>
            <a:r>
              <a:rPr lang="en-US" altLang="zh-CN" dirty="0" smtClean="0"/>
              <a:t>(Re-)</a:t>
            </a:r>
            <a:r>
              <a:rPr lang="en-US" altLang="zh-CN" dirty="0" err="1" smtClean="0"/>
              <a:t>Imag</a:t>
            </a:r>
            <a:r>
              <a:rPr lang="en-US" altLang="zh-CN" dirty="0" smtClean="0"/>
              <a:t>(in)</a:t>
            </a:r>
            <a:r>
              <a:rPr lang="en-US" altLang="zh-CN" dirty="0" err="1" smtClean="0"/>
              <a:t>ing</a:t>
            </a:r>
            <a:r>
              <a:rPr lang="en-US" altLang="zh-CN" dirty="0" smtClean="0"/>
              <a:t> Price Trends, by Jiang, Kelly and </a:t>
            </a:r>
            <a:r>
              <a:rPr lang="en-US" altLang="zh-CN" dirty="0" err="1" smtClean="0"/>
              <a:t>Xiu</a:t>
            </a:r>
            <a:r>
              <a:rPr lang="en-US" altLang="zh-CN" dirty="0" smtClean="0"/>
              <a:t> (2020)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57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797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Jiang, Kelly and </a:t>
            </a:r>
            <a:r>
              <a:rPr lang="en-US" altLang="zh-CN" dirty="0" err="1"/>
              <a:t>Xiu</a:t>
            </a:r>
            <a:r>
              <a:rPr lang="en-US" altLang="zh-CN" dirty="0"/>
              <a:t> (2020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>Research Design: Inputs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58</a:t>
            </a:fld>
            <a:endParaRPr lang="en-US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80729"/>
            <a:ext cx="3968659" cy="23537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933056"/>
            <a:ext cx="4320480" cy="18092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1988840"/>
            <a:ext cx="3960440" cy="1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Jiang et al. (2020) </a:t>
            </a:r>
            <a:br>
              <a:rPr lang="en-US" altLang="zh-CN" dirty="0" smtClean="0"/>
            </a:br>
            <a:r>
              <a:rPr lang="en-US" altLang="zh-CN" dirty="0" smtClean="0"/>
              <a:t>Research Design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Sample: NYSE, AMEX, and NASDAQ</a:t>
            </a:r>
          </a:p>
          <a:p>
            <a:r>
              <a:rPr lang="en-US" altLang="zh-CN" dirty="0"/>
              <a:t>Sample period: 1993-2019 </a:t>
            </a:r>
            <a:endParaRPr lang="en-US" altLang="zh-CN" dirty="0" smtClean="0"/>
          </a:p>
          <a:p>
            <a:r>
              <a:rPr lang="en-US" altLang="zh-CN" dirty="0" smtClean="0"/>
              <a:t>Training &amp; Validation:</a:t>
            </a:r>
          </a:p>
          <a:p>
            <a:pPr lvl="1"/>
            <a:r>
              <a:rPr lang="en-US" altLang="zh-CN" dirty="0" smtClean="0"/>
              <a:t>1993 to 1999</a:t>
            </a:r>
          </a:p>
          <a:p>
            <a:pPr lvl="1"/>
            <a:r>
              <a:rPr lang="en-US" altLang="zh-CN" dirty="0" smtClean="0"/>
              <a:t>70% training &amp; 30% for validation (randomly)</a:t>
            </a:r>
          </a:p>
          <a:p>
            <a:r>
              <a:rPr lang="en-US" altLang="zh-CN" dirty="0" smtClean="0"/>
              <a:t>Test sample: 2000-2019</a:t>
            </a:r>
          </a:p>
          <a:p>
            <a:r>
              <a:rPr lang="en-US" altLang="zh-CN" dirty="0" smtClean="0"/>
              <a:t>Target variable: y=1 if subsequent return is positive and y=0 otherwise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59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1235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Them Together to Build Portfolio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constructing optimal portfolio, portfolio managers maximize the following objective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43608" y="2564904"/>
                <a:ext cx="7272808" cy="407099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        </m:t>
                    </m:r>
                    <m:r>
                      <a:rPr lang="en-US" sz="2000" b="0" i="1" smtClean="0">
                        <a:latin typeface="Cambria Math"/>
                      </a:rPr>
                      <m:t>𝑈</m:t>
                    </m:r>
                    <m:r>
                      <a:rPr lang="en-US" sz="2000" b="0" i="1" smtClean="0">
                        <a:latin typeface="Cambria Math"/>
                      </a:rPr>
                      <m:t>=              </m:t>
                    </m:r>
                    <m:r>
                      <a:rPr lang="en-US" sz="2000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𝑅</m:t>
                        </m:r>
                      </m:e>
                    </m:d>
                    <m:r>
                      <a:rPr lang="en-US" sz="2000" b="0" i="1" smtClean="0">
                        <a:latin typeface="Cambria Math"/>
                      </a:rPr>
                      <m:t>                          </m:t>
                    </m:r>
                    <m:r>
                      <a:rPr lang="en-US" sz="2000" i="1">
                        <a:latin typeface="Cambria Math"/>
                      </a:rPr>
                      <m:t>−</m:t>
                    </m:r>
                    <m:r>
                      <a:rPr lang="en-US" sz="2000" b="0" i="1" smtClean="0">
                        <a:latin typeface="Cambria Math"/>
                      </a:rPr>
                      <m:t> </m:t>
                    </m:r>
                    <m:r>
                      <a:rPr lang="en-US" sz="2000" b="0" i="1" smtClean="0">
                        <a:latin typeface="Cambria Math"/>
                      </a:rPr>
                      <m:t>𝑇𝐶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/>
                      </a:rPr>
                      <m:t>                             </m:t>
                    </m:r>
                    <m:r>
                      <a:rPr lang="en-US" sz="2000" i="1">
                        <a:latin typeface="Cambria Math"/>
                      </a:rPr>
                      <m:t>−</m:t>
                    </m:r>
                    <m:r>
                      <m:rPr>
                        <m:nor/>
                      </m:rPr>
                      <a:rPr lang="en-US" sz="2000" i="1" dirty="0">
                        <a:sym typeface="Symbol" pitchFamily="18" charset="2"/>
                      </a:rPr>
                      <m:t>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/>
                            <a:ea typeface="Cambria Math"/>
                            <a:sym typeface="Symbol" pitchFamily="18" charset="2"/>
                          </a:rPr>
                          <m:t>𝜎</m:t>
                        </m:r>
                      </m:e>
                      <m:sup>
                        <m:r>
                          <a:rPr lang="en-US" sz="2000" i="1" dirty="0">
                            <a:latin typeface="Cambria Math"/>
                            <a:sym typeface="Symbol" pitchFamily="18" charset="2"/>
                          </a:rPr>
                          <m:t>2</m:t>
                        </m:r>
                      </m:sup>
                    </m:sSup>
                  </m:oMath>
                </a14:m>
                <a:endParaRPr lang="en-US" sz="20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564904"/>
                <a:ext cx="7272808" cy="40709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910537" y="2973855"/>
            <a:ext cx="1429215" cy="2223513"/>
            <a:chOff x="910537" y="2973855"/>
            <a:chExt cx="1429215" cy="2223513"/>
          </a:xfrm>
        </p:grpSpPr>
        <p:grpSp>
          <p:nvGrpSpPr>
            <p:cNvPr id="9" name="Group 8"/>
            <p:cNvGrpSpPr/>
            <p:nvPr/>
          </p:nvGrpSpPr>
          <p:grpSpPr>
            <a:xfrm>
              <a:off x="910537" y="3212972"/>
              <a:ext cx="1429215" cy="1984396"/>
              <a:chOff x="910537" y="3212975"/>
              <a:chExt cx="1682526" cy="636122"/>
            </a:xfrm>
          </p:grpSpPr>
          <p:sp>
            <p:nvSpPr>
              <p:cNvPr id="19" name="Text Box 15"/>
              <p:cNvSpPr txBox="1">
                <a:spLocks noChangeArrowheads="1"/>
              </p:cNvSpPr>
              <p:nvPr/>
            </p:nvSpPr>
            <p:spPr bwMode="auto">
              <a:xfrm>
                <a:off x="910537" y="3212975"/>
                <a:ext cx="1682526" cy="636122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endParaRPr lang="en-US" sz="1600" dirty="0">
                  <a:latin typeface="+mn-lt"/>
                </a:endParaRPr>
              </a:p>
              <a:p>
                <a:pPr algn="l">
                  <a:spcBef>
                    <a:spcPct val="50000"/>
                  </a:spcBef>
                </a:pPr>
                <a:endParaRPr lang="en-US" sz="1600" dirty="0">
                  <a:latin typeface="+mn-lt"/>
                </a:endParaRPr>
              </a:p>
              <a:p>
                <a:pPr algn="l">
                  <a:spcBef>
                    <a:spcPct val="50000"/>
                  </a:spcBef>
                </a:pPr>
                <a:endParaRPr lang="en-US" sz="1600" dirty="0">
                  <a:latin typeface="+mn-lt"/>
                </a:endParaRPr>
              </a:p>
              <a:p>
                <a:pPr algn="l">
                  <a:spcBef>
                    <a:spcPct val="50000"/>
                  </a:spcBef>
                </a:pPr>
                <a:endParaRPr lang="en-US" sz="1600" dirty="0">
                  <a:latin typeface="+mn-lt"/>
                </a:endParaRPr>
              </a:p>
              <a:p>
                <a:pPr algn="l">
                  <a:spcBef>
                    <a:spcPct val="50000"/>
                  </a:spcBef>
                </a:pPr>
                <a:r>
                  <a:rPr lang="en-US" sz="1600" dirty="0">
                    <a:latin typeface="+mn-lt"/>
                  </a:rPr>
                  <a:t>Investor utility</a:t>
                </a:r>
              </a:p>
            </p:txBody>
          </p:sp>
          <p:pic>
            <p:nvPicPr>
              <p:cNvPr id="198660" name="Picture 4" descr="http://free.clipartof.com/83-Free-3d-Grinning-Blue-Smiley-Face-Clipart-Illustration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7743" y="3305776"/>
                <a:ext cx="1008114" cy="25344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sp>
          <p:nvSpPr>
            <p:cNvPr id="10" name="Up Arrow 9"/>
            <p:cNvSpPr/>
            <p:nvPr/>
          </p:nvSpPr>
          <p:spPr>
            <a:xfrm>
              <a:off x="1481128" y="2973855"/>
              <a:ext cx="288032" cy="240969"/>
            </a:xfrm>
            <a:prstGeom prst="up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528244" y="2968003"/>
            <a:ext cx="1251668" cy="2230128"/>
            <a:chOff x="2528244" y="2968003"/>
            <a:chExt cx="1251668" cy="2230128"/>
          </a:xfrm>
        </p:grpSpPr>
        <p:sp>
          <p:nvSpPr>
            <p:cNvPr id="5" name="Rectangle 4"/>
            <p:cNvSpPr/>
            <p:nvPr/>
          </p:nvSpPr>
          <p:spPr>
            <a:xfrm>
              <a:off x="2528244" y="3212972"/>
              <a:ext cx="1251668" cy="198515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 dirty="0">
                  <a:latin typeface="+mn-lt"/>
                  <a:cs typeface="Arial" charset="0"/>
                </a:rPr>
                <a:t>E(R) = </a:t>
              </a:r>
            </a:p>
            <a:p>
              <a:pPr>
                <a:spcBef>
                  <a:spcPct val="50000"/>
                </a:spcBef>
              </a:pPr>
              <a:r>
                <a:rPr lang="en-US" sz="1600" dirty="0">
                  <a:latin typeface="+mn-lt"/>
                  <a:cs typeface="Arial" charset="0"/>
                </a:rPr>
                <a:t>Expected active return of portfolio</a:t>
              </a:r>
            </a:p>
            <a:p>
              <a:pPr>
                <a:spcBef>
                  <a:spcPct val="50000"/>
                </a:spcBef>
              </a:pPr>
              <a:r>
                <a:rPr lang="en-US" sz="1600" dirty="0">
                  <a:latin typeface="+mn-lt"/>
                  <a:cs typeface="Arial" charset="0"/>
                </a:rPr>
                <a:t>(alpha)</a:t>
              </a:r>
            </a:p>
            <a:p>
              <a:pPr>
                <a:spcBef>
                  <a:spcPct val="50000"/>
                </a:spcBef>
              </a:pPr>
              <a:endParaRPr lang="en-US" dirty="0">
                <a:latin typeface="+mn-lt"/>
                <a:cs typeface="Arial" charset="0"/>
              </a:endParaRPr>
            </a:p>
          </p:txBody>
        </p:sp>
        <p:sp>
          <p:nvSpPr>
            <p:cNvPr id="22" name="Up Arrow 21"/>
            <p:cNvSpPr/>
            <p:nvPr/>
          </p:nvSpPr>
          <p:spPr>
            <a:xfrm>
              <a:off x="3010062" y="2968003"/>
              <a:ext cx="288032" cy="240969"/>
            </a:xfrm>
            <a:prstGeom prst="up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607489" y="2992948"/>
            <a:ext cx="1708927" cy="2204423"/>
            <a:chOff x="4159217" y="2992948"/>
            <a:chExt cx="1708927" cy="2204423"/>
          </a:xfrm>
        </p:grpSpPr>
        <p:sp>
          <p:nvSpPr>
            <p:cNvPr id="6" name="Rectangle 5"/>
            <p:cNvSpPr/>
            <p:nvPr/>
          </p:nvSpPr>
          <p:spPr>
            <a:xfrm>
              <a:off x="4159217" y="3233757"/>
              <a:ext cx="1708927" cy="19636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>
                <a:spcBef>
                  <a:spcPct val="15000"/>
                </a:spcBef>
              </a:pPr>
              <a:r>
                <a:rPr lang="el-GR" sz="1600" i="1" dirty="0">
                  <a:latin typeface="+mn-lt"/>
                  <a:cs typeface="Arial" charset="0"/>
                </a:rPr>
                <a:t>σ</a:t>
              </a:r>
              <a:r>
                <a:rPr lang="en-US" sz="1600" i="1" baseline="30000" dirty="0">
                  <a:latin typeface="+mn-lt"/>
                  <a:cs typeface="Arial" charset="0"/>
                </a:rPr>
                <a:t>2</a:t>
              </a:r>
              <a:r>
                <a:rPr lang="en-US" sz="1600" i="1" dirty="0">
                  <a:latin typeface="+mn-lt"/>
                  <a:cs typeface="Arial" charset="0"/>
                </a:rPr>
                <a:t> </a:t>
              </a:r>
              <a:r>
                <a:rPr lang="en-US" sz="1600" dirty="0">
                  <a:latin typeface="+mn-lt"/>
                  <a:cs typeface="Arial" charset="0"/>
                </a:rPr>
                <a:t>= Portfolio risk</a:t>
              </a:r>
            </a:p>
            <a:p>
              <a:pPr>
                <a:spcBef>
                  <a:spcPct val="15000"/>
                </a:spcBef>
              </a:pPr>
              <a:endParaRPr lang="en-US" sz="1600" dirty="0">
                <a:latin typeface="+mn-lt"/>
                <a:cs typeface="Arial" charset="0"/>
              </a:endParaRPr>
            </a:p>
            <a:p>
              <a:pPr marL="285750" indent="-285750">
                <a:spcBef>
                  <a:spcPct val="15000"/>
                </a:spcBef>
                <a:buFont typeface="Symbol"/>
                <a:buChar char="l"/>
              </a:pPr>
              <a:r>
                <a:rPr lang="en-US" sz="1600" dirty="0">
                  <a:latin typeface="+mn-lt"/>
                  <a:cs typeface="Arial" charset="0"/>
                </a:rPr>
                <a:t>= risk aversion parameter</a:t>
              </a:r>
            </a:p>
            <a:p>
              <a:pPr>
                <a:spcBef>
                  <a:spcPct val="15000"/>
                </a:spcBef>
              </a:pPr>
              <a:r>
                <a:rPr lang="en-US" sz="1600" dirty="0">
                  <a:latin typeface="+mn-lt"/>
                  <a:cs typeface="Arial" charset="0"/>
                </a:rPr>
                <a:t>(how much you hate volatility)</a:t>
              </a:r>
            </a:p>
            <a:p>
              <a:pPr>
                <a:spcBef>
                  <a:spcPct val="15000"/>
                </a:spcBef>
              </a:pPr>
              <a:endParaRPr lang="en-US" sz="1600" dirty="0">
                <a:latin typeface="+mn-lt"/>
                <a:cs typeface="Arial" charset="0"/>
              </a:endParaRP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869664" y="2992948"/>
              <a:ext cx="288032" cy="240969"/>
            </a:xfrm>
            <a:prstGeom prst="up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614342" y="2990025"/>
            <a:ext cx="1397818" cy="2210036"/>
            <a:chOff x="6702575" y="2990025"/>
            <a:chExt cx="1397818" cy="2210036"/>
          </a:xfrm>
        </p:grpSpPr>
        <p:sp>
          <p:nvSpPr>
            <p:cNvPr id="7" name="Rectangle 6"/>
            <p:cNvSpPr/>
            <p:nvPr/>
          </p:nvSpPr>
          <p:spPr>
            <a:xfrm>
              <a:off x="6702575" y="3230291"/>
              <a:ext cx="1397818" cy="19697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 dirty="0">
                  <a:latin typeface="+mn-lt"/>
                  <a:cs typeface="Arial" charset="0"/>
                </a:rPr>
                <a:t>TC = </a:t>
              </a:r>
            </a:p>
            <a:p>
              <a:pPr>
                <a:spcBef>
                  <a:spcPct val="50000"/>
                </a:spcBef>
              </a:pPr>
              <a:r>
                <a:rPr lang="en-US" sz="1600" dirty="0">
                  <a:latin typeface="+mn-lt"/>
                  <a:cs typeface="Arial" charset="0"/>
                </a:rPr>
                <a:t>Transaction cost</a:t>
              </a:r>
            </a:p>
            <a:p>
              <a:pPr>
                <a:spcBef>
                  <a:spcPct val="50000"/>
                </a:spcBef>
              </a:pPr>
              <a:endParaRPr lang="en-US" sz="1400" dirty="0">
                <a:latin typeface="+mn-lt"/>
                <a:cs typeface="Arial" charset="0"/>
              </a:endParaRPr>
            </a:p>
            <a:p>
              <a:pPr>
                <a:spcBef>
                  <a:spcPct val="50000"/>
                </a:spcBef>
              </a:pPr>
              <a:endParaRPr lang="en-US" sz="1200" dirty="0">
                <a:latin typeface="+mn-lt"/>
                <a:cs typeface="Arial" charset="0"/>
              </a:endParaRPr>
            </a:p>
            <a:p>
              <a:pPr>
                <a:spcBef>
                  <a:spcPct val="50000"/>
                </a:spcBef>
              </a:pPr>
              <a:endParaRPr lang="en-US" dirty="0">
                <a:latin typeface="+mn-lt"/>
                <a:cs typeface="Arial" charset="0"/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7257468" y="2990025"/>
              <a:ext cx="288032" cy="240969"/>
            </a:xfrm>
            <a:prstGeom prst="up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980532" y="5197371"/>
            <a:ext cx="2798680" cy="967933"/>
            <a:chOff x="4980532" y="5197371"/>
            <a:chExt cx="2798680" cy="967933"/>
          </a:xfrm>
        </p:grpSpPr>
        <p:sp>
          <p:nvSpPr>
            <p:cNvPr id="27" name="Rounded Rectangle 26"/>
            <p:cNvSpPr/>
            <p:nvPr/>
          </p:nvSpPr>
          <p:spPr>
            <a:xfrm>
              <a:off x="4980532" y="5373216"/>
              <a:ext cx="2798680" cy="79208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Commercially available from MSCI Barra, </a:t>
              </a:r>
              <a:r>
                <a:rPr lang="en-US" dirty="0" err="1">
                  <a:solidFill>
                    <a:schemeClr val="tx1"/>
                  </a:solidFill>
                </a:rPr>
                <a:t>Axioma</a:t>
              </a:r>
              <a:r>
                <a:rPr lang="en-US" dirty="0">
                  <a:solidFill>
                    <a:schemeClr val="tx1"/>
                  </a:solidFill>
                </a:rPr>
                <a:t>, Northfield, etc.</a:t>
              </a:r>
            </a:p>
          </p:txBody>
        </p:sp>
        <p:cxnSp>
          <p:nvCxnSpPr>
            <p:cNvPr id="31" name="Straight Connector 30"/>
            <p:cNvCxnSpPr>
              <a:stCxn id="6" idx="2"/>
              <a:endCxn id="27" idx="0"/>
            </p:cNvCxnSpPr>
            <p:nvPr/>
          </p:nvCxnSpPr>
          <p:spPr>
            <a:xfrm flipH="1">
              <a:off x="6379872" y="5197371"/>
              <a:ext cx="1082081" cy="1758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657" name="Straight Connector 198656"/>
            <p:cNvCxnSpPr>
              <a:stCxn id="27" idx="0"/>
              <a:endCxn id="7" idx="2"/>
            </p:cNvCxnSpPr>
            <p:nvPr/>
          </p:nvCxnSpPr>
          <p:spPr>
            <a:xfrm flipH="1" flipV="1">
              <a:off x="5313251" y="5200061"/>
              <a:ext cx="1066621" cy="1731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8661" name="Up Arrow Callout 198660"/>
          <p:cNvSpPr/>
          <p:nvPr/>
        </p:nvSpPr>
        <p:spPr>
          <a:xfrm>
            <a:off x="2168843" y="5221273"/>
            <a:ext cx="1970470" cy="792088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 Job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19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6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Out-of-Sample Classification Accuracy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860" y="2217621"/>
            <a:ext cx="6711193" cy="271803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60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9066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Portfolio Analysis (Equal Weight Portfolios)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923" y="981075"/>
            <a:ext cx="6583067" cy="51911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61</a:t>
            </a:fld>
            <a:endParaRPr lang="en-US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95613" y="3051374"/>
            <a:ext cx="6072731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ounded Rectangle 6"/>
          <p:cNvSpPr/>
          <p:nvPr/>
        </p:nvSpPr>
        <p:spPr>
          <a:xfrm>
            <a:off x="1619672" y="5091046"/>
            <a:ext cx="6072731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6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155" y="974179"/>
            <a:ext cx="5988602" cy="5191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Portfolio Analysis (</a:t>
            </a:r>
            <a:r>
              <a:rPr lang="en-US" altLang="zh-CN" dirty="0" err="1" smtClean="0"/>
              <a:t>Valule</a:t>
            </a:r>
            <a:r>
              <a:rPr lang="en-US" altLang="zh-CN" dirty="0" smtClean="0"/>
              <a:t> </a:t>
            </a:r>
            <a:r>
              <a:rPr lang="en-US" altLang="zh-CN" dirty="0"/>
              <a:t>Weight Portfolios)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62</a:t>
            </a:fld>
            <a:endParaRPr lang="en-US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99546" y="2996952"/>
            <a:ext cx="6072731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ounded Rectangle 6"/>
          <p:cNvSpPr/>
          <p:nvPr/>
        </p:nvSpPr>
        <p:spPr>
          <a:xfrm>
            <a:off x="1523605" y="5036624"/>
            <a:ext cx="6072731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72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Short-horizon Portfolio Analysis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080" y="981075"/>
            <a:ext cx="6282753" cy="51911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63</a:t>
            </a:fld>
            <a:endParaRPr lang="en-US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99546" y="3051374"/>
            <a:ext cx="6072731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ounded Rectangle 6"/>
          <p:cNvSpPr/>
          <p:nvPr/>
        </p:nvSpPr>
        <p:spPr>
          <a:xfrm>
            <a:off x="1523605" y="5091046"/>
            <a:ext cx="6072731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5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Transfer Learning and International Market Performance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64</a:t>
            </a:fld>
            <a:endParaRPr lang="en-US" alt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306" y="1001217"/>
            <a:ext cx="6476301" cy="515084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3995935" y="1575510"/>
            <a:ext cx="432049" cy="35816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ounded Rectangle 8"/>
          <p:cNvSpPr/>
          <p:nvPr/>
        </p:nvSpPr>
        <p:spPr>
          <a:xfrm>
            <a:off x="6156175" y="1575510"/>
            <a:ext cx="432049" cy="35816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ounded Rectangle 9"/>
          <p:cNvSpPr/>
          <p:nvPr/>
        </p:nvSpPr>
        <p:spPr>
          <a:xfrm>
            <a:off x="1329761" y="2654498"/>
            <a:ext cx="6122559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46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/>
              <a:t>Sentiment Analysis with NLP</a:t>
            </a:r>
            <a:endParaRPr lang="zh-CN" altLang="en-US" sz="4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65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558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Textual Data and NLP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According to IDC, the size of digital data will be 40 zettabytes by 2020, more than 5,200 gigabytes for every person in the world. </a:t>
            </a:r>
          </a:p>
          <a:p>
            <a:endParaRPr lang="en-HK" dirty="0"/>
          </a:p>
          <a:p>
            <a:r>
              <a:rPr lang="en-HK" dirty="0"/>
              <a:t>Much of its is text</a:t>
            </a:r>
            <a:r>
              <a:rPr lang="en-US" dirty="0"/>
              <a:t> from various sources such as w</a:t>
            </a:r>
            <a:r>
              <a:rPr lang="en-US" altLang="zh-CN" dirty="0"/>
              <a:t>eb, s</a:t>
            </a:r>
            <a:r>
              <a:rPr lang="en-US" dirty="0"/>
              <a:t>ocial media, newswire, emails, regulatory documents…</a:t>
            </a:r>
          </a:p>
          <a:p>
            <a:endParaRPr lang="en-US" dirty="0"/>
          </a:p>
          <a:p>
            <a:r>
              <a:rPr lang="en-US" dirty="0"/>
              <a:t>How do investors make sense of text data?</a:t>
            </a:r>
          </a:p>
          <a:p>
            <a:endParaRPr lang="en-US" dirty="0"/>
          </a:p>
          <a:p>
            <a:r>
              <a:rPr lang="en-US" dirty="0"/>
              <a:t>Natural Language Processing (NLP) helps to convert texts (unstructured) into an easier to use format (structured).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66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9882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and 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980728"/>
            <a:ext cx="4067944" cy="504056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Data Preprocessing</a:t>
            </a:r>
          </a:p>
          <a:p>
            <a:pPr lvl="1"/>
            <a:r>
              <a:rPr lang="en-US" sz="1800" dirty="0"/>
              <a:t>Tokenization: covert sentences to words </a:t>
            </a:r>
          </a:p>
          <a:p>
            <a:pPr lvl="1"/>
            <a:r>
              <a:rPr lang="en-US" sz="1800" dirty="0"/>
              <a:t>Remove stop words-frequent words such as “the”, “is”, etc.</a:t>
            </a:r>
          </a:p>
          <a:p>
            <a:pPr lvl="1"/>
            <a:r>
              <a:rPr lang="en-US" sz="1800" dirty="0"/>
              <a:t>Stemming and lemmatization: reduce words to its root (playing, plays, played=&gt; play)</a:t>
            </a:r>
          </a:p>
          <a:p>
            <a:r>
              <a:rPr lang="en-US" sz="2000" dirty="0"/>
              <a:t>Sentiment Analysis</a:t>
            </a:r>
          </a:p>
          <a:p>
            <a:pPr lvl="1"/>
            <a:r>
              <a:rPr lang="en-US" sz="1800" dirty="0"/>
              <a:t>Dictionary based approach: positive/negative </a:t>
            </a:r>
            <a:r>
              <a:rPr lang="en-US" sz="1800" dirty="0" smtClean="0"/>
              <a:t>words: </a:t>
            </a:r>
            <a:r>
              <a:rPr lang="en-US" altLang="zh-CN" sz="1800" dirty="0">
                <a:hlinkClick r:id="rId2"/>
              </a:rPr>
              <a:t>https://sraf.nd.edu/textual-analysis/resources/</a:t>
            </a:r>
            <a:endParaRPr lang="en-US" sz="1800" dirty="0"/>
          </a:p>
          <a:p>
            <a:pPr lvl="1"/>
            <a:r>
              <a:rPr lang="en-US" sz="1800" dirty="0"/>
              <a:t>Machine learning approach:</a:t>
            </a:r>
          </a:p>
          <a:p>
            <a:pPr lvl="2"/>
            <a:r>
              <a:rPr lang="en-US" sz="1600" dirty="0"/>
              <a:t>Feature extraction: mapping text to real value vector (Bag of Words and Word2vec etc.)</a:t>
            </a:r>
          </a:p>
          <a:p>
            <a:pPr lvl="2"/>
            <a:r>
              <a:rPr lang="en-US" sz="1600" dirty="0"/>
              <a:t>Train a machine learning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67</a:t>
            </a:fld>
            <a:endParaRPr lang="en-US" altLang="en-US" dirty="0"/>
          </a:p>
        </p:txBody>
      </p:sp>
      <p:pic>
        <p:nvPicPr>
          <p:cNvPr id="1026" name="Picture 2" descr="https://miro.medium.com/max/361/0*ga5rNPmVYBsCm-lz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944" y="1268760"/>
            <a:ext cx="3438525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03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Research on 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Sentiment in </a:t>
            </a:r>
            <a:r>
              <a:rPr lang="en-US" u="sng" dirty="0"/>
              <a:t>news</a:t>
            </a:r>
            <a:r>
              <a:rPr lang="en-US" dirty="0"/>
              <a:t> predict short-term stock returns:</a:t>
            </a:r>
          </a:p>
          <a:p>
            <a:pPr lvl="1"/>
            <a:r>
              <a:rPr lang="en-US" dirty="0" err="1"/>
              <a:t>Tetlock</a:t>
            </a:r>
            <a:r>
              <a:rPr lang="en-US" dirty="0"/>
              <a:t> (2007): WSJ’s “Abreast of the Market” column</a:t>
            </a:r>
          </a:p>
          <a:p>
            <a:pPr lvl="1"/>
            <a:r>
              <a:rPr lang="en-US" dirty="0" err="1"/>
              <a:t>Tetlock</a:t>
            </a:r>
            <a:r>
              <a:rPr lang="en-US" dirty="0"/>
              <a:t>, </a:t>
            </a:r>
            <a:r>
              <a:rPr lang="en-US" dirty="0" err="1"/>
              <a:t>Sarr-Tsechansky</a:t>
            </a:r>
            <a:r>
              <a:rPr lang="en-US" dirty="0"/>
              <a:t>, and </a:t>
            </a:r>
            <a:r>
              <a:rPr lang="en-US" dirty="0" err="1"/>
              <a:t>Macskassy</a:t>
            </a:r>
            <a:r>
              <a:rPr lang="en-US" dirty="0"/>
              <a:t> (2008): all WSJ and Dow Jones News Service news</a:t>
            </a:r>
          </a:p>
          <a:p>
            <a:r>
              <a:rPr lang="en-US" dirty="0"/>
              <a:t>Tone in </a:t>
            </a:r>
            <a:r>
              <a:rPr lang="en-US" u="sng" dirty="0"/>
              <a:t>earnings press release </a:t>
            </a:r>
            <a:r>
              <a:rPr lang="en-US" dirty="0"/>
              <a:t>(Henry 2008) </a:t>
            </a:r>
          </a:p>
          <a:p>
            <a:r>
              <a:rPr lang="en-US" dirty="0"/>
              <a:t>Tone in </a:t>
            </a:r>
            <a:r>
              <a:rPr lang="en-US" u="sng" dirty="0"/>
              <a:t>10-K/Q filing:</a:t>
            </a:r>
          </a:p>
          <a:p>
            <a:pPr lvl="1"/>
            <a:r>
              <a:rPr lang="en-US" u="sng" dirty="0"/>
              <a:t>Management discussion and analysis (MD&amp;A) section of </a:t>
            </a:r>
            <a:r>
              <a:rPr lang="en-US" dirty="0"/>
              <a:t>: (Feldman, </a:t>
            </a:r>
            <a:r>
              <a:rPr lang="en-US" dirty="0" err="1"/>
              <a:t>Govindaraj</a:t>
            </a:r>
            <a:r>
              <a:rPr lang="en-US" dirty="0"/>
              <a:t>, </a:t>
            </a:r>
            <a:r>
              <a:rPr lang="en-US" dirty="0" err="1"/>
              <a:t>Livnat</a:t>
            </a:r>
            <a:r>
              <a:rPr lang="en-US" dirty="0"/>
              <a:t>, and Segal 2010; Li 2010) </a:t>
            </a:r>
          </a:p>
          <a:p>
            <a:pPr lvl="1"/>
            <a:r>
              <a:rPr lang="en-US" dirty="0"/>
              <a:t>10-K Filings (</a:t>
            </a:r>
            <a:r>
              <a:rPr lang="en-US" dirty="0" err="1"/>
              <a:t>Loughran</a:t>
            </a:r>
            <a:r>
              <a:rPr lang="en-US" dirty="0"/>
              <a:t> and McDonald 2011)</a:t>
            </a:r>
          </a:p>
          <a:p>
            <a:r>
              <a:rPr lang="en-US" u="sng" dirty="0"/>
              <a:t>Conference calls </a:t>
            </a:r>
            <a:r>
              <a:rPr lang="en-US" dirty="0"/>
              <a:t>(prepared remarks and Q&amp;As) (Brockman, Li, and Price 2015)</a:t>
            </a:r>
          </a:p>
          <a:p>
            <a:r>
              <a:rPr lang="en-US" u="sng" dirty="0"/>
              <a:t>Social media sentiment:</a:t>
            </a:r>
          </a:p>
          <a:p>
            <a:pPr lvl="1"/>
            <a:r>
              <a:rPr lang="en-US" dirty="0" err="1"/>
              <a:t>Bollen</a:t>
            </a:r>
            <a:r>
              <a:rPr lang="en-US" dirty="0"/>
              <a:t>, Mao and Zeng (2011): </a:t>
            </a:r>
            <a:r>
              <a:rPr lang="en-US" u="sng" dirty="0"/>
              <a:t>Twitter feeds</a:t>
            </a:r>
          </a:p>
          <a:p>
            <a:pPr lvl="1"/>
            <a:r>
              <a:rPr lang="en-US" dirty="0"/>
              <a:t>Chen, De, Hu and Hwang (2014): </a:t>
            </a:r>
            <a:r>
              <a:rPr lang="en-US" u="sng" dirty="0"/>
              <a:t>Seeking Alpha websites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68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6887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Dictionary based measure of </a:t>
            </a:r>
            <a:r>
              <a:rPr lang="en-US" altLang="zh-CN" dirty="0" smtClean="0"/>
              <a:t>sentiment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Harvard General Inquirer list</a:t>
            </a:r>
            <a:r>
              <a:rPr lang="en-US" altLang="zh-CN" sz="2000" dirty="0"/>
              <a:t>: http://www.wjh.harvard.edu/∼</a:t>
            </a:r>
            <a:r>
              <a:rPr lang="en-US" altLang="zh-CN" sz="2000" dirty="0" smtClean="0"/>
              <a:t>inquirer</a:t>
            </a:r>
            <a:endParaRPr lang="en-US" altLang="zh-CN" sz="2000" dirty="0"/>
          </a:p>
          <a:p>
            <a:r>
              <a:rPr lang="en-US" altLang="zh-CN" sz="2000" dirty="0" err="1" smtClean="0"/>
              <a:t>Loughran</a:t>
            </a:r>
            <a:r>
              <a:rPr lang="en-US" altLang="zh-CN" sz="2000" dirty="0" smtClean="0"/>
              <a:t> and McDonald (2011)</a:t>
            </a:r>
          </a:p>
          <a:p>
            <a:pPr lvl="1"/>
            <a:r>
              <a:rPr lang="en-US" altLang="zh-CN" sz="2000" dirty="0" smtClean="0"/>
              <a:t>A </a:t>
            </a:r>
            <a:r>
              <a:rPr lang="en-US" altLang="zh-CN" sz="2000" dirty="0"/>
              <a:t>word list developed for psychology and sociology </a:t>
            </a:r>
            <a:r>
              <a:rPr lang="en-US" altLang="zh-CN" sz="2000" dirty="0" smtClean="0"/>
              <a:t>may not translates </a:t>
            </a:r>
            <a:r>
              <a:rPr lang="en-US" altLang="zh-CN" sz="2000" dirty="0"/>
              <a:t>well </a:t>
            </a:r>
            <a:r>
              <a:rPr lang="en-US" altLang="zh-CN" sz="2000" dirty="0" smtClean="0"/>
              <a:t>into business, for example, t</a:t>
            </a:r>
            <a:r>
              <a:rPr lang="en-US" altLang="zh-CN" sz="2000" i="1" dirty="0" smtClean="0"/>
              <a:t>ax</a:t>
            </a:r>
            <a:r>
              <a:rPr lang="en-US" altLang="zh-CN" sz="2000" dirty="0"/>
              <a:t>, </a:t>
            </a:r>
            <a:r>
              <a:rPr lang="en-US" altLang="zh-CN" sz="2000" i="1" dirty="0"/>
              <a:t>cost</a:t>
            </a:r>
            <a:r>
              <a:rPr lang="en-US" altLang="zh-CN" sz="2000" dirty="0"/>
              <a:t>, </a:t>
            </a:r>
            <a:r>
              <a:rPr lang="en-US" altLang="zh-CN" sz="2000" i="1" dirty="0"/>
              <a:t>capital</a:t>
            </a:r>
            <a:r>
              <a:rPr lang="en-US" altLang="zh-CN" sz="2000" dirty="0"/>
              <a:t>, </a:t>
            </a:r>
            <a:r>
              <a:rPr lang="en-US" altLang="zh-CN" sz="2000" i="1" dirty="0"/>
              <a:t>board</a:t>
            </a:r>
            <a:r>
              <a:rPr lang="en-US" altLang="zh-CN" sz="2000" dirty="0"/>
              <a:t>, </a:t>
            </a:r>
            <a:r>
              <a:rPr lang="en-US" altLang="zh-CN" sz="2000" i="1" dirty="0"/>
              <a:t>liability</a:t>
            </a:r>
            <a:r>
              <a:rPr lang="en-US" altLang="zh-CN" sz="2000" dirty="0"/>
              <a:t>, </a:t>
            </a:r>
            <a:r>
              <a:rPr lang="en-US" altLang="zh-CN" sz="2000" i="1" dirty="0"/>
              <a:t>foreign</a:t>
            </a:r>
            <a:r>
              <a:rPr lang="en-US" altLang="zh-CN" sz="2000" dirty="0"/>
              <a:t>, and </a:t>
            </a:r>
            <a:r>
              <a:rPr lang="en-US" altLang="zh-CN" sz="2000" i="1" dirty="0"/>
              <a:t>vice </a:t>
            </a:r>
            <a:r>
              <a:rPr lang="en-US" altLang="zh-CN" sz="2000" dirty="0"/>
              <a:t>are negative on the Harvard list</a:t>
            </a:r>
          </a:p>
          <a:p>
            <a:pPr lvl="1"/>
            <a:r>
              <a:rPr lang="en-US" altLang="zh-CN" sz="2000" dirty="0" smtClean="0"/>
              <a:t>Create </a:t>
            </a:r>
            <a:r>
              <a:rPr lang="en-US" altLang="zh-CN" sz="2000" dirty="0"/>
              <a:t>a list of </a:t>
            </a:r>
            <a:r>
              <a:rPr lang="en-US" altLang="zh-CN" sz="2000" dirty="0" smtClean="0"/>
              <a:t>2,354 </a:t>
            </a:r>
            <a:r>
              <a:rPr lang="en-US" altLang="zh-CN" sz="2000" dirty="0"/>
              <a:t>words that typically have negative implications </a:t>
            </a:r>
            <a:r>
              <a:rPr lang="en-US" altLang="zh-CN" sz="2000" dirty="0" smtClean="0"/>
              <a:t>in a </a:t>
            </a:r>
            <a:r>
              <a:rPr lang="en-US" altLang="zh-CN" sz="2000" dirty="0"/>
              <a:t>financial </a:t>
            </a:r>
            <a:r>
              <a:rPr lang="en-US" altLang="zh-CN" sz="2000" dirty="0" smtClean="0"/>
              <a:t>sense, and a list of 354 </a:t>
            </a:r>
            <a:r>
              <a:rPr lang="en-US" altLang="zh-CN" sz="2000" dirty="0"/>
              <a:t>positive words (https://sraf.nd.edu/textual-analysis/resources</a:t>
            </a:r>
            <a:r>
              <a:rPr lang="en-US" altLang="zh-CN" sz="2000" dirty="0" smtClean="0"/>
              <a:t>/)</a:t>
            </a:r>
          </a:p>
          <a:p>
            <a:pPr lvl="1"/>
            <a:endParaRPr lang="en-US" altLang="zh-CN" sz="2000" dirty="0"/>
          </a:p>
          <a:p>
            <a:pPr lvl="1"/>
            <a:endParaRPr lang="en-US" altLang="zh-CN" sz="2000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69</a:t>
            </a:fld>
            <a:endParaRPr lang="en-US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3573016"/>
            <a:ext cx="3888432" cy="25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8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Alpha (</a:t>
            </a:r>
            <a:r>
              <a:rPr lang="el-GR" sz="3600" dirty="0"/>
              <a:t>α</a:t>
            </a:r>
            <a:r>
              <a:rPr lang="en-US" sz="3600" dirty="0"/>
              <a:t>) Model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Alpha is an aggregate of individual factors/signals that predict future returns (i.e. </a:t>
            </a:r>
            <a:r>
              <a:rPr lang="en-US" i="1" u="sng" dirty="0"/>
              <a:t>ex ante </a:t>
            </a:r>
            <a:r>
              <a:rPr lang="en-US" dirty="0"/>
              <a:t>return forecasts)</a:t>
            </a:r>
          </a:p>
          <a:p>
            <a:pPr lvl="1"/>
            <a:endParaRPr lang="en-US" dirty="0"/>
          </a:p>
          <a:p>
            <a:pPr eaLnBrk="1" hangingPunct="1"/>
            <a:r>
              <a:rPr lang="en-US" dirty="0"/>
              <a:t>Factors/signals</a:t>
            </a:r>
            <a:r>
              <a:rPr lang="en-US" sz="2600" dirty="0"/>
              <a:t> </a:t>
            </a:r>
          </a:p>
          <a:p>
            <a:pPr lvl="1" eaLnBrk="1" hangingPunct="1"/>
            <a:r>
              <a:rPr lang="en-US" dirty="0"/>
              <a:t>Firm characteristics expected to be predictive of future returns</a:t>
            </a:r>
          </a:p>
          <a:p>
            <a:pPr lvl="1" eaLnBrk="1" hangingPunct="1"/>
            <a:r>
              <a:rPr lang="en-US" dirty="0"/>
              <a:t>e.g. Book-to-market ratio</a:t>
            </a:r>
          </a:p>
          <a:p>
            <a:pPr lvl="1" eaLnBrk="1" hangingPunct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310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Word power: A New approach for content analysis, by </a:t>
            </a:r>
            <a:r>
              <a:rPr lang="en-US" altLang="zh-CN" dirty="0" err="1" smtClean="0"/>
              <a:t>Jegadeesh</a:t>
            </a:r>
            <a:r>
              <a:rPr lang="en-US" altLang="zh-CN" dirty="0" smtClean="0"/>
              <a:t> and Wu (2013)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Not all positive (negative) words are equally good (bad), e.g. bad vs worst, thus, the weight on each word should be different too</a:t>
            </a:r>
          </a:p>
          <a:p>
            <a:r>
              <a:rPr lang="en-US" altLang="zh-CN" sz="2000" dirty="0" smtClean="0"/>
              <a:t>When assign a positive/negative sentiment score, it should satisfy the following properties:</a:t>
            </a:r>
          </a:p>
          <a:p>
            <a:pPr lvl="1"/>
            <a:r>
              <a:rPr lang="en-US" altLang="zh-CN" sz="2000" dirty="0" smtClean="0"/>
              <a:t>The score should be </a:t>
            </a:r>
            <a:r>
              <a:rPr lang="en-US" altLang="zh-CN" sz="2000" dirty="0" smtClean="0">
                <a:solidFill>
                  <a:srgbClr val="FF0000"/>
                </a:solidFill>
              </a:rPr>
              <a:t>positively related to </a:t>
            </a:r>
            <a:r>
              <a:rPr lang="en-US" altLang="zh-CN" sz="2000" dirty="0" smtClean="0"/>
              <a:t>the number of </a:t>
            </a:r>
            <a:r>
              <a:rPr lang="en-US" altLang="zh-CN" sz="2000" dirty="0" smtClean="0">
                <a:solidFill>
                  <a:srgbClr val="FF0000"/>
                </a:solidFill>
              </a:rPr>
              <a:t>occurrence</a:t>
            </a:r>
            <a:r>
              <a:rPr lang="en-US" altLang="zh-CN" sz="2000" dirty="0" smtClean="0"/>
              <a:t> of each positive or negative word</a:t>
            </a:r>
          </a:p>
          <a:p>
            <a:pPr lvl="1"/>
            <a:r>
              <a:rPr lang="en-US" altLang="zh-CN" sz="2000" dirty="0" smtClean="0"/>
              <a:t>The score should be </a:t>
            </a:r>
            <a:r>
              <a:rPr lang="en-US" altLang="zh-CN" sz="2000" dirty="0" smtClean="0">
                <a:solidFill>
                  <a:srgbClr val="FF0000"/>
                </a:solidFill>
              </a:rPr>
              <a:t>positively related to </a:t>
            </a:r>
            <a:r>
              <a:rPr lang="en-US" altLang="zh-CN" sz="2000" dirty="0" smtClean="0"/>
              <a:t>the </a:t>
            </a:r>
            <a:r>
              <a:rPr lang="en-US" altLang="zh-CN" sz="2000" dirty="0" smtClean="0">
                <a:solidFill>
                  <a:srgbClr val="FF0000"/>
                </a:solidFill>
              </a:rPr>
              <a:t>strength</a:t>
            </a:r>
            <a:r>
              <a:rPr lang="en-US" altLang="zh-CN" sz="2000" dirty="0" smtClean="0"/>
              <a:t> of the positive or negative words</a:t>
            </a:r>
          </a:p>
          <a:p>
            <a:pPr lvl="1"/>
            <a:r>
              <a:rPr lang="en-US" altLang="zh-CN" sz="2000" dirty="0" smtClean="0"/>
              <a:t>The score should be </a:t>
            </a:r>
            <a:r>
              <a:rPr lang="en-US" altLang="zh-CN" sz="2000" dirty="0" smtClean="0">
                <a:solidFill>
                  <a:srgbClr val="FF0000"/>
                </a:solidFill>
              </a:rPr>
              <a:t>inversely related to</a:t>
            </a:r>
            <a:r>
              <a:rPr lang="en-US" altLang="zh-CN" sz="2000" dirty="0" smtClean="0"/>
              <a:t> the </a:t>
            </a:r>
            <a:r>
              <a:rPr lang="en-US" altLang="zh-CN" sz="2000" dirty="0" smtClean="0">
                <a:solidFill>
                  <a:srgbClr val="FF0000"/>
                </a:solidFill>
              </a:rPr>
              <a:t>total number of words</a:t>
            </a:r>
            <a:r>
              <a:rPr lang="en-US" altLang="zh-CN" sz="2000" dirty="0" smtClean="0"/>
              <a:t> in the documents.  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70</a:t>
            </a:fld>
            <a:endParaRPr lang="en-US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5" y="4437112"/>
            <a:ext cx="3916281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1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Estimation of the weight/strength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980728"/>
            <a:ext cx="3737992" cy="519147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000" dirty="0" smtClean="0"/>
              <a:t>Determine the weight/strength of words based on market reaction to 10-K filings.</a:t>
            </a:r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Assumption: the market reaction would be more positive for filings with more positive overall sentiment.</a:t>
            </a:r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Using both the </a:t>
            </a:r>
            <a:r>
              <a:rPr lang="en-US" altLang="zh-CN" sz="2000" dirty="0" err="1" smtClean="0"/>
              <a:t>Loughran</a:t>
            </a:r>
            <a:r>
              <a:rPr lang="en-US" altLang="zh-CN" sz="2000" dirty="0" smtClean="0"/>
              <a:t> and McDonald (2011) wordlist and the global list, which combine </a:t>
            </a: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) LM list, ii) the Harvard IV-4 dictionaries, the top and bottom 200 words from the word list developed by Bradley and Lang (1999). 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11960" y="6237312"/>
            <a:ext cx="762000" cy="365125"/>
          </a:xfrm>
        </p:spPr>
        <p:txBody>
          <a:bodyPr/>
          <a:lstStyle/>
          <a:p>
            <a:fld id="{75640519-04E6-4B21-AB66-B835E6442072}" type="slidenum">
              <a:rPr lang="en-US" altLang="en-US" smtClean="0"/>
              <a:pPr/>
              <a:t>71</a:t>
            </a:fld>
            <a:endParaRPr lang="en-US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764380" y="908720"/>
            <a:ext cx="3624044" cy="5294248"/>
            <a:chOff x="2244100" y="908720"/>
            <a:chExt cx="3624044" cy="52942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4100" y="1698080"/>
              <a:ext cx="3624044" cy="450488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4100" y="908720"/>
              <a:ext cx="3624044" cy="813732"/>
            </a:xfrm>
            <a:prstGeom prst="rect">
              <a:avLst/>
            </a:prstGeom>
          </p:spPr>
        </p:pic>
      </p:grpSp>
      <p:sp>
        <p:nvSpPr>
          <p:cNvPr id="9" name="Rounded Rectangle 8"/>
          <p:cNvSpPr/>
          <p:nvPr/>
        </p:nvSpPr>
        <p:spPr>
          <a:xfrm>
            <a:off x="4764380" y="895116"/>
            <a:ext cx="3624044" cy="8273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764380" y="2504620"/>
            <a:ext cx="3624044" cy="4923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764380" y="4365104"/>
            <a:ext cx="3624044" cy="4923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764380" y="5678834"/>
            <a:ext cx="3624044" cy="4923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4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Sentiment Score/Word Power and 10-K Filing Period Abnormal Returns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749" y="1015061"/>
            <a:ext cx="4073035" cy="291799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72</a:t>
            </a:fld>
            <a:endParaRPr lang="en-US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040104"/>
            <a:ext cx="3321537" cy="28929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708" y="3429000"/>
            <a:ext cx="4248472" cy="275698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854806" y="1906035"/>
            <a:ext cx="3245586" cy="4721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411760" y="4149080"/>
            <a:ext cx="4032448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5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Sentiment Score and Future Stock Returns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522" y="1143830"/>
            <a:ext cx="7415868" cy="48656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73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9041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FinBert</a:t>
            </a:r>
            <a:r>
              <a:rPr lang="en-US" altLang="zh-CN" dirty="0" smtClean="0"/>
              <a:t> by Huang, Wang and Yang (2020)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BERT (Bidirectional Encoder Representations from Transformers), Google’s state-of-the-art language model for NLP, which learn the language model by:</a:t>
            </a:r>
          </a:p>
          <a:p>
            <a:pPr lvl="1"/>
            <a:r>
              <a:rPr lang="en-US" altLang="zh-CN" dirty="0" smtClean="0"/>
              <a:t>Masked Language Modeling (LM): randomly mask 15% of the words with a [MASK] token, and then attempts to predict the original value of the masked words, based on the context provided by the other, non-masked words in the sequence</a:t>
            </a:r>
          </a:p>
          <a:p>
            <a:pPr lvl="1"/>
            <a:r>
              <a:rPr lang="en-US" altLang="zh-CN" dirty="0" smtClean="0"/>
              <a:t>Next Sentence Prediction (NSP): the model receives pairs of sentences as input and learns to predict whether the 2</a:t>
            </a:r>
            <a:r>
              <a:rPr lang="en-US" altLang="zh-CN" baseline="30000" dirty="0" smtClean="0"/>
              <a:t>nd</a:t>
            </a:r>
            <a:r>
              <a:rPr lang="en-US" altLang="zh-CN" dirty="0" smtClean="0"/>
              <a:t> sentence in the pair is the subsequent sentence in the original document.  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74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666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BERT Fine-Tuning for Specific Tasks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200" dirty="0" smtClean="0"/>
              <a:t>Google pre-trained two BERT models using general text </a:t>
            </a:r>
            <a:r>
              <a:rPr lang="en-US" altLang="zh-CN" sz="2200" dirty="0" err="1" smtClean="0"/>
              <a:t>copus</a:t>
            </a:r>
            <a:r>
              <a:rPr lang="en-US" altLang="zh-CN" sz="2200" dirty="0" smtClean="0"/>
              <a:t> from Wikipedia and </a:t>
            </a:r>
            <a:r>
              <a:rPr lang="en-US" altLang="zh-CN" sz="2200" dirty="0" err="1" smtClean="0"/>
              <a:t>BooksCorpus</a:t>
            </a:r>
            <a:r>
              <a:rPr lang="en-US" altLang="zh-CN" sz="2200" dirty="0" smtClean="0"/>
              <a:t> with a total of 3.3 billion word tokens:</a:t>
            </a:r>
          </a:p>
          <a:p>
            <a:endParaRPr lang="en-US" altLang="zh-CN" sz="2200" dirty="0"/>
          </a:p>
          <a:p>
            <a:endParaRPr lang="en-US" altLang="zh-CN" sz="2200" dirty="0" smtClean="0"/>
          </a:p>
          <a:p>
            <a:endParaRPr lang="en-US" altLang="zh-CN" sz="2200" dirty="0"/>
          </a:p>
          <a:p>
            <a:endParaRPr lang="en-US" altLang="zh-CN" sz="2200" dirty="0" smtClean="0"/>
          </a:p>
          <a:p>
            <a:r>
              <a:rPr lang="en-US" altLang="zh-CN" sz="2200" dirty="0" smtClean="0"/>
              <a:t>Using transfer learning, users can fine-tune the pre-trained model for specific tasks such as sentiment analysis, question-answering tasks, and named entity recognition etc.</a:t>
            </a:r>
          </a:p>
          <a:p>
            <a:r>
              <a:rPr lang="en-US" altLang="zh-CN" sz="2200" b="1" u="sng" dirty="0" smtClean="0"/>
              <a:t>Sentiment </a:t>
            </a:r>
            <a:r>
              <a:rPr lang="en-US" altLang="zh-CN" sz="2200" b="1" u="sng" dirty="0"/>
              <a:t>analysis: </a:t>
            </a:r>
            <a:r>
              <a:rPr lang="en-US" altLang="zh-CN" sz="2200" dirty="0" smtClean="0"/>
              <a:t>adding a classification layer on top of the transformer output to predict </a:t>
            </a:r>
            <a:r>
              <a:rPr lang="en-US" altLang="zh-CN" sz="2200" dirty="0"/>
              <a:t>sentiment labels (by human</a:t>
            </a:r>
            <a:r>
              <a:rPr lang="en-US" altLang="zh-CN" sz="2200" dirty="0" smtClean="0"/>
              <a:t>), just like the Next Sentence classification </a:t>
            </a:r>
            <a:endParaRPr lang="en-US" altLang="zh-CN" sz="2200" dirty="0"/>
          </a:p>
          <a:p>
            <a:r>
              <a:rPr lang="en-US" altLang="zh-CN" sz="2200" dirty="0" smtClean="0"/>
              <a:t>Huang et al. (2020)</a:t>
            </a:r>
          </a:p>
          <a:p>
            <a:pPr lvl="1"/>
            <a:r>
              <a:rPr lang="en-US" altLang="zh-CN" sz="1900" dirty="0" smtClean="0"/>
              <a:t>Pre-train the </a:t>
            </a:r>
            <a:r>
              <a:rPr lang="en-US" altLang="zh-CN" sz="1900" dirty="0" err="1" smtClean="0"/>
              <a:t>FinBERT</a:t>
            </a:r>
            <a:r>
              <a:rPr lang="en-US" altLang="zh-CN" sz="1900" dirty="0" smtClean="0"/>
              <a:t> based on the </a:t>
            </a:r>
            <a:r>
              <a:rPr lang="en-US" altLang="zh-CN" sz="1900" dirty="0" err="1" smtClean="0"/>
              <a:t>pretrained</a:t>
            </a:r>
            <a:r>
              <a:rPr lang="en-US" altLang="zh-CN" sz="1900" dirty="0" smtClean="0"/>
              <a:t> BERT by google using financial text in 10-K, 10-Q, Earnings conference call and Analyst Report</a:t>
            </a:r>
          </a:p>
          <a:p>
            <a:pPr lvl="1"/>
            <a:r>
              <a:rPr lang="en-US" altLang="zh-CN" sz="1900" dirty="0" smtClean="0"/>
              <a:t>Fine-tune the </a:t>
            </a:r>
            <a:r>
              <a:rPr lang="en-US" altLang="zh-CN" sz="1900" dirty="0" err="1" smtClean="0"/>
              <a:t>FinBERT</a:t>
            </a:r>
            <a:r>
              <a:rPr lang="en-US" altLang="zh-CN" sz="1900" dirty="0" smtClean="0"/>
              <a:t> model for sentiment classification using a sample of 10,000 pre-labeled sentences from financial text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75</a:t>
            </a:fld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556792"/>
            <a:ext cx="4392488" cy="127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8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Performance of Sentiment Score of </a:t>
            </a:r>
            <a:r>
              <a:rPr lang="en-US" altLang="zh-CN" dirty="0" err="1" smtClean="0"/>
              <a:t>FinBERT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Sentiment classification accuracy</a:t>
            </a:r>
          </a:p>
          <a:p>
            <a:pPr lvl="1"/>
            <a:r>
              <a:rPr lang="en-US" altLang="zh-CN" sz="2000" dirty="0" err="1" smtClean="0">
                <a:solidFill>
                  <a:srgbClr val="FF0000"/>
                </a:solidFill>
              </a:rPr>
              <a:t>FinBERT</a:t>
            </a:r>
            <a:r>
              <a:rPr lang="en-US" altLang="zh-CN" sz="2000" dirty="0" smtClean="0">
                <a:solidFill>
                  <a:srgbClr val="FF0000"/>
                </a:solidFill>
              </a:rPr>
              <a:t>: 88.4%, </a:t>
            </a:r>
            <a:r>
              <a:rPr lang="en-US" altLang="zh-CN" sz="2000" dirty="0" err="1">
                <a:solidFill>
                  <a:srgbClr val="FF0000"/>
                </a:solidFill>
              </a:rPr>
              <a:t>Loughran</a:t>
            </a:r>
            <a:r>
              <a:rPr lang="en-US" altLang="zh-CN" sz="2000" dirty="0">
                <a:solidFill>
                  <a:srgbClr val="FF0000"/>
                </a:solidFill>
              </a:rPr>
              <a:t> and McDonald: 61.7%, </a:t>
            </a:r>
            <a:r>
              <a:rPr lang="en-US" altLang="zh-CN" sz="2000" dirty="0" smtClean="0"/>
              <a:t>BERT: 85.5%, Naïve Bayes: 82.7%, Word2Vec 50.9%</a:t>
            </a:r>
          </a:p>
          <a:p>
            <a:r>
              <a:rPr lang="en-US" altLang="zh-CN" sz="2000" dirty="0" err="1" smtClean="0"/>
              <a:t>FinBERT</a:t>
            </a:r>
            <a:r>
              <a:rPr lang="en-US" altLang="zh-CN" sz="2000" dirty="0" smtClean="0"/>
              <a:t> based sentiment score has higher association with market reaction to conference calls and abnormal trading volume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 err="1" smtClean="0"/>
              <a:t>FinBERT</a:t>
            </a:r>
            <a:r>
              <a:rPr lang="en-US" altLang="zh-CN" sz="2000" dirty="0" smtClean="0"/>
              <a:t> based sentiment score also predict future earnings better than the sentiment score based on the LM dictionary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76</a:t>
            </a:fld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996952"/>
            <a:ext cx="4905386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8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Other  Approaches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i="1" dirty="0"/>
              <a:t>SESTM</a:t>
            </a:r>
            <a:r>
              <a:rPr lang="en-US" altLang="zh-CN" dirty="0"/>
              <a:t> </a:t>
            </a:r>
            <a:r>
              <a:rPr lang="en-US" altLang="zh-CN" dirty="0" smtClean="0"/>
              <a:t>by Ke, Kelly, and </a:t>
            </a:r>
            <a:r>
              <a:rPr lang="en-US" altLang="zh-CN" dirty="0" err="1" smtClean="0"/>
              <a:t>Xiu</a:t>
            </a:r>
            <a:r>
              <a:rPr lang="en-US" altLang="zh-CN" dirty="0" smtClean="0"/>
              <a:t> (2020)</a:t>
            </a:r>
          </a:p>
          <a:p>
            <a:pPr lvl="1"/>
            <a:r>
              <a:rPr lang="en-US" altLang="zh-CN" dirty="0" smtClean="0"/>
              <a:t>Identify </a:t>
            </a:r>
            <a:r>
              <a:rPr lang="en-US" altLang="zh-CN" dirty="0"/>
              <a:t>the sentiment-charged dictionary S using frequency and return thresholds.</a:t>
            </a:r>
          </a:p>
          <a:p>
            <a:pPr lvl="1"/>
            <a:r>
              <a:rPr lang="en-US" altLang="zh-CN" dirty="0" smtClean="0"/>
              <a:t>Estimate </a:t>
            </a:r>
            <a:r>
              <a:rPr lang="en-US" altLang="zh-CN" dirty="0"/>
              <a:t>the vectors of positive and negative sentiment </a:t>
            </a:r>
            <a:r>
              <a:rPr lang="en-US" altLang="zh-CN" dirty="0" smtClean="0"/>
              <a:t>topics by regressing word frequencies on sentiment ranks.</a:t>
            </a:r>
            <a:endParaRPr lang="en-US" altLang="zh-CN" dirty="0"/>
          </a:p>
          <a:p>
            <a:pPr lvl="1"/>
            <a:r>
              <a:rPr lang="en-US" altLang="zh-CN" dirty="0" smtClean="0"/>
              <a:t>Predict </a:t>
            </a:r>
            <a:r>
              <a:rPr lang="en-US" altLang="zh-CN" dirty="0"/>
              <a:t>sentiment score of a new article using Maximum Likelihood Estimation (MLE) with a penalty term.</a:t>
            </a:r>
          </a:p>
          <a:p>
            <a:r>
              <a:rPr lang="en-US" altLang="zh-CN" i="1" dirty="0" err="1"/>
              <a:t>FarmPredict</a:t>
            </a:r>
            <a:r>
              <a:rPr lang="en-US" altLang="zh-CN" dirty="0"/>
              <a:t> </a:t>
            </a:r>
            <a:r>
              <a:rPr lang="en-US" altLang="zh-CN" dirty="0" smtClean="0"/>
              <a:t>by Fan, </a:t>
            </a:r>
            <a:r>
              <a:rPr lang="en-US" altLang="zh-CN" dirty="0" err="1" smtClean="0"/>
              <a:t>Xue</a:t>
            </a:r>
            <a:r>
              <a:rPr lang="en-US" altLang="zh-CN" dirty="0" smtClean="0"/>
              <a:t> and Zhou (2021)</a:t>
            </a:r>
          </a:p>
          <a:p>
            <a:pPr lvl="1"/>
            <a:r>
              <a:rPr lang="en-US" altLang="zh-CN" dirty="0" smtClean="0"/>
              <a:t>Extract hidden topics (factors) from all words (PCA)</a:t>
            </a:r>
          </a:p>
          <a:p>
            <a:pPr lvl="1"/>
            <a:r>
              <a:rPr lang="en-US" altLang="zh-CN" dirty="0" smtClean="0"/>
              <a:t>Screen the idiosyncratic variables by their correlation with stock returns.</a:t>
            </a:r>
          </a:p>
          <a:p>
            <a:pPr lvl="1"/>
            <a:r>
              <a:rPr lang="en-US" altLang="zh-CN" dirty="0" smtClean="0"/>
              <a:t>Apply simple LASSO to predict asset price using hidden factors and screened idiosyncratic components.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77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2644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78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773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Factor-Based </a:t>
            </a:r>
            <a:r>
              <a:rPr lang="en-US" dirty="0" smtClean="0"/>
              <a:t>Strategies (Factor Investing)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</a:t>
            </a:r>
            <a:r>
              <a:rPr lang="en-US" i="1" dirty="0"/>
              <a:t>factor</a:t>
            </a:r>
            <a:r>
              <a:rPr lang="en-US" dirty="0"/>
              <a:t> is a variable or characteristic </a:t>
            </a:r>
            <a:r>
              <a:rPr lang="en-US" dirty="0" smtClean="0"/>
              <a:t>that drives, or correlates with asset returns. </a:t>
            </a:r>
          </a:p>
          <a:p>
            <a:endParaRPr lang="en-US" dirty="0" smtClean="0"/>
          </a:p>
          <a:p>
            <a:r>
              <a:rPr lang="en-US" altLang="zh-CN" dirty="0"/>
              <a:t>When such factors are identified, they can be used to rank stocks for investment with the aim of predicting future returns or risks.</a:t>
            </a:r>
          </a:p>
          <a:p>
            <a:endParaRPr lang="en-US" dirty="0"/>
          </a:p>
          <a:p>
            <a:r>
              <a:rPr lang="en-US" dirty="0"/>
              <a:t>Typical examples are the size and value factors introduced by </a:t>
            </a:r>
            <a:r>
              <a:rPr lang="en-US" dirty="0" err="1"/>
              <a:t>Fama</a:t>
            </a:r>
            <a:r>
              <a:rPr lang="en-US" dirty="0"/>
              <a:t> and French (1993) in their multifactor model.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They noticed that smaller companies tend to offer higher returns than larger companies (the </a:t>
            </a:r>
            <a:r>
              <a:rPr lang="en-US" i="1" dirty="0"/>
              <a:t>size</a:t>
            </a:r>
            <a:r>
              <a:rPr lang="en-US" dirty="0"/>
              <a:t> factor), and stocks with higher book values relative to market values tended also tended to outperform (the </a:t>
            </a:r>
            <a:r>
              <a:rPr lang="en-US" i="1" dirty="0"/>
              <a:t>value</a:t>
            </a:r>
            <a:r>
              <a:rPr lang="en-US" dirty="0"/>
              <a:t> factor).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8987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Portfolio Approach for Factor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Identify a quantifiable stock characteristics expected to predict future stock returns (e.g. B/M)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Sort all stocks in the investment universe by the characteristics into </a:t>
            </a:r>
            <a:r>
              <a:rPr lang="en-US" dirty="0" err="1"/>
              <a:t>deciles</a:t>
            </a:r>
            <a:r>
              <a:rPr lang="en-US" dirty="0"/>
              <a:t> (i.e. ten equally sized portfolios) each month/year/day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the time-series of portfolio returns for the 10 </a:t>
            </a:r>
            <a:r>
              <a:rPr lang="en-US" dirty="0" err="1"/>
              <a:t>decile</a:t>
            </a:r>
            <a:r>
              <a:rPr lang="en-US" dirty="0"/>
              <a:t> portfolios over the sample period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Compute the average return, volatility, turnover, and other characteristics for the 10 </a:t>
            </a:r>
            <a:r>
              <a:rPr lang="en-US" dirty="0" err="1"/>
              <a:t>decile</a:t>
            </a:r>
            <a:r>
              <a:rPr lang="en-US" dirty="0"/>
              <a:t> portfolios as well as the hedge portfolio that takes long (short) position in the top (bottom) </a:t>
            </a:r>
            <a:r>
              <a:rPr lang="en-US" dirty="0" err="1"/>
              <a:t>decile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40519-04E6-4B21-AB66-B835E6442072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7063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48033</TotalTime>
  <Words>4567</Words>
  <Application>Microsoft Office PowerPoint</Application>
  <PresentationFormat>On-screen Show (4:3)</PresentationFormat>
  <Paragraphs>677</Paragraphs>
  <Slides>78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93" baseType="lpstr">
      <vt:lpstr>DengXian</vt:lpstr>
      <vt:lpstr>宋体</vt:lpstr>
      <vt:lpstr>宋体</vt:lpstr>
      <vt:lpstr>微软雅黑</vt:lpstr>
      <vt:lpstr>Arial</vt:lpstr>
      <vt:lpstr>Cambria Math</vt:lpstr>
      <vt:lpstr>Courier New</vt:lpstr>
      <vt:lpstr>Impact</vt:lpstr>
      <vt:lpstr>Symbol</vt:lpstr>
      <vt:lpstr>Times</vt:lpstr>
      <vt:lpstr>Times New Roman</vt:lpstr>
      <vt:lpstr>Wingdings</vt:lpstr>
      <vt:lpstr>NewsPrint</vt:lpstr>
      <vt:lpstr>think-cell Slide</vt:lpstr>
      <vt:lpstr>Equation</vt:lpstr>
      <vt:lpstr>Introduction of Quantitative Investing with Machine Learning</vt:lpstr>
      <vt:lpstr>Plan</vt:lpstr>
      <vt:lpstr>An Example of Quantitative Equity Fund: GS US Equity Insights Fund</vt:lpstr>
      <vt:lpstr>Key Element of Quantitative Investment</vt:lpstr>
      <vt:lpstr>Quantitative investment process</vt:lpstr>
      <vt:lpstr>Putting Them Together to Build Portfolio </vt:lpstr>
      <vt:lpstr>Alpha (α) Model</vt:lpstr>
      <vt:lpstr>Factor-Based Strategies (Factor Investing)</vt:lpstr>
      <vt:lpstr>Portfolio Approach for Factor Evaluation</vt:lpstr>
      <vt:lpstr>Portfolio Approach for Factor Evaluation</vt:lpstr>
      <vt:lpstr>What is the best predictor of S&amp;P 500 Index?</vt:lpstr>
      <vt:lpstr>What is the best predictor of S&amp;P 500 Index?</vt:lpstr>
      <vt:lpstr>What is the best predictor of S&amp;P 500 Index?</vt:lpstr>
      <vt:lpstr>What is the best predictor of S&amp;P 500 Index?</vt:lpstr>
      <vt:lpstr>Key Takeaway</vt:lpstr>
      <vt:lpstr>Other Pitfalls in Factor Discovering Process</vt:lpstr>
      <vt:lpstr>Discover Return Predictive Factors: Guidance from Valuation Theory</vt:lpstr>
      <vt:lpstr>What Drives Changes of Stock Prices?</vt:lpstr>
      <vt:lpstr>Relative Importance of Return Components</vt:lpstr>
      <vt:lpstr>Discover Return Predictive Factors: Implication of the Valuation Theory</vt:lpstr>
      <vt:lpstr>Multifactor Quantitative Investing</vt:lpstr>
      <vt:lpstr>Example: JP Morgan Composite Factor</vt:lpstr>
      <vt:lpstr>Evolution of Investment Technology </vt:lpstr>
      <vt:lpstr>AI vs. Traditional Hedge Funds</vt:lpstr>
      <vt:lpstr>Adoption of AI/ML in the Investment Industry</vt:lpstr>
      <vt:lpstr>Application of AI/ML in Quantitative Investing</vt:lpstr>
      <vt:lpstr>Multifactor Quantitative Investing</vt:lpstr>
      <vt:lpstr>Factor Discovery with Machine Learning</vt:lpstr>
      <vt:lpstr>ML based Fundamental Analysis</vt:lpstr>
      <vt:lpstr>Cao and You (2021)</vt:lpstr>
      <vt:lpstr>Model Comparison Framework</vt:lpstr>
      <vt:lpstr>Feature Selection</vt:lpstr>
      <vt:lpstr>Table 2: Comparison of forecast accuracy</vt:lpstr>
      <vt:lpstr>Information Content Analysis</vt:lpstr>
      <vt:lpstr>Table 4, Panel B</vt:lpstr>
      <vt:lpstr>Usefulness of Machine learning Forecasts for Return Prediction</vt:lpstr>
      <vt:lpstr>Table 8: Regression of analyst forecast errors on the new information uncovered using the machine learning models</vt:lpstr>
      <vt:lpstr>Table 7: Portfolio analysis of the new information uncovered using the machine learning models</vt:lpstr>
      <vt:lpstr>Man vs. Machine Learning: The Term Structure of Earnings Expectations and Conditional Biases</vt:lpstr>
      <vt:lpstr>Variables Used for Earnings Forecasts- Firm Fundamentals:</vt:lpstr>
      <vt:lpstr>Variables Used for Earnings Forecasts- Macroeconomic Variables &amp; Analyst Forecasts:</vt:lpstr>
      <vt:lpstr>Random Forest Regression</vt:lpstr>
      <vt:lpstr>Table 4: Fama-MacBeth Regression of Future Returns on BE and Control Variables</vt:lpstr>
      <vt:lpstr>Portfolio Analysis of BE Score</vt:lpstr>
      <vt:lpstr>Time-Series Tests with Multi-Factor Models</vt:lpstr>
      <vt:lpstr>Other Approaches</vt:lpstr>
      <vt:lpstr>ML based Technical Analysis</vt:lpstr>
      <vt:lpstr>Price Charts</vt:lpstr>
      <vt:lpstr>Technical Analysis &amp; Price Patterns</vt:lpstr>
      <vt:lpstr>Research on Technical Analysis</vt:lpstr>
      <vt:lpstr>Murray et al. (2020)</vt:lpstr>
      <vt:lpstr>Murray et al. (2020) Research Design Issue</vt:lpstr>
      <vt:lpstr>Murray et al. (2020) Research Design Issue</vt:lpstr>
      <vt:lpstr>Table 1: ML Process Optimization</vt:lpstr>
      <vt:lpstr>Table 3: Portfolio Analysis</vt:lpstr>
      <vt:lpstr>Table 9: Non-Linearity of ML-based Forecasts</vt:lpstr>
      <vt:lpstr>From Features to Pictures</vt:lpstr>
      <vt:lpstr>Jiang, Kelly and Xiu (2020) Research Design: Inputs</vt:lpstr>
      <vt:lpstr>Jiang et al. (2020)  Research Design</vt:lpstr>
      <vt:lpstr>Out-of-Sample Classification Accuracy</vt:lpstr>
      <vt:lpstr>Portfolio Analysis (Equal Weight Portfolios)</vt:lpstr>
      <vt:lpstr>Portfolio Analysis (Valule Weight Portfolios)</vt:lpstr>
      <vt:lpstr>Short-horizon Portfolio Analysis</vt:lpstr>
      <vt:lpstr>Transfer Learning and International Market Performance</vt:lpstr>
      <vt:lpstr>Sentiment Analysis with NLP</vt:lpstr>
      <vt:lpstr>Textual Data and NLP</vt:lpstr>
      <vt:lpstr>NLP and Sentiment Analysis</vt:lpstr>
      <vt:lpstr>Selected Research on Sentiment Analysis</vt:lpstr>
      <vt:lpstr>Dictionary based measure of sentiment</vt:lpstr>
      <vt:lpstr>Word power: A New approach for content analysis, by Jegadeesh and Wu (2013)</vt:lpstr>
      <vt:lpstr>Estimation of the weight/strength</vt:lpstr>
      <vt:lpstr>Sentiment Score/Word Power and 10-K Filing Period Abnormal Returns</vt:lpstr>
      <vt:lpstr>Sentiment Score and Future Stock Returns</vt:lpstr>
      <vt:lpstr>FinBert by Huang, Wang and Yang (2020)</vt:lpstr>
      <vt:lpstr>BERT Fine-Tuning for Specific Tasks</vt:lpstr>
      <vt:lpstr>Performance of Sentiment Score of FinBERT </vt:lpstr>
      <vt:lpstr>Other  Approaches</vt:lpstr>
      <vt:lpstr>Thank You!</vt:lpstr>
    </vt:vector>
  </TitlesOfParts>
  <Company>Said Business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Hedge Funds: Performance, Risk and Capital Formation</dc:title>
  <dc:creator>Haifeng</dc:creator>
  <cp:lastModifiedBy>Haifeng YOU</cp:lastModifiedBy>
  <cp:revision>1416</cp:revision>
  <cp:lastPrinted>2021-04-02T13:01:57Z</cp:lastPrinted>
  <dcterms:created xsi:type="dcterms:W3CDTF">2005-08-11T10:53:39Z</dcterms:created>
  <dcterms:modified xsi:type="dcterms:W3CDTF">2021-10-21T08:36:39Z</dcterms:modified>
</cp:coreProperties>
</file>